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1" r:id="rId4"/>
    <p:sldId id="257" r:id="rId5"/>
    <p:sldId id="258" r:id="rId6"/>
    <p:sldId id="259" r:id="rId7"/>
    <p:sldId id="276" r:id="rId8"/>
    <p:sldId id="269" r:id="rId9"/>
    <p:sldId id="260" r:id="rId10"/>
    <p:sldId id="262" r:id="rId11"/>
    <p:sldId id="268" r:id="rId12"/>
    <p:sldId id="273" r:id="rId13"/>
    <p:sldId id="274" r:id="rId14"/>
    <p:sldId id="293" r:id="rId15"/>
    <p:sldId id="275" r:id="rId16"/>
    <p:sldId id="264" r:id="rId17"/>
    <p:sldId id="265" r:id="rId18"/>
    <p:sldId id="266" r:id="rId19"/>
    <p:sldId id="267" r:id="rId20"/>
    <p:sldId id="270" r:id="rId21"/>
    <p:sldId id="271" r:id="rId22"/>
    <p:sldId id="272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5" r:id="rId31"/>
    <p:sldId id="286" r:id="rId32"/>
    <p:sldId id="287" r:id="rId33"/>
    <p:sldId id="288" r:id="rId34"/>
    <p:sldId id="292" r:id="rId35"/>
    <p:sldId id="295" r:id="rId36"/>
    <p:sldId id="291" r:id="rId37"/>
    <p:sldId id="289" r:id="rId38"/>
    <p:sldId id="294" r:id="rId39"/>
    <p:sldId id="290" r:id="rId4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1"/>
    <p:restoredTop sz="96327"/>
  </p:normalViewPr>
  <p:slideViewPr>
    <p:cSldViewPr snapToGrid="0">
      <p:cViewPr>
        <p:scale>
          <a:sx n="135" d="100"/>
          <a:sy n="135" d="100"/>
        </p:scale>
        <p:origin x="109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ADD1-6C08-ED28-ED47-5EB6B7CE5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1D036-511A-354E-AEE6-C2B06BFC7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B9E4-24D1-F82F-7C72-38FCD138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484A-AABA-C468-3EF5-4A937C80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1229-E100-78AB-CD60-8BAC8860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836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D3E1-E4F4-6ACE-854D-E6913B59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E9013-CF45-EDBF-3270-D025BBA11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0358E-A322-9E77-A537-2F9DA195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C86C-9775-28D3-6BC5-AC817C33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0B3BB-DE20-7C9F-2B8C-7B76CFF8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0022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B93DA-FDF7-04C5-4D45-A23E786F3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F5320-F4D4-280D-4B15-B261224AA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552E-7119-8DAB-DD3F-F5C7D92D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5F14-04F1-F72A-6A1E-560101B3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9B151-4824-4D73-6C61-35041EF6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2162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ED3B-BECF-5724-4AF7-C8A4AA18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538D-561B-4F14-DB25-9B59A732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61F95-13B2-C316-B086-79BFDCF6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BBFDE-8EB0-75BD-EDB5-4E8DA067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F277-040D-30D9-3AF9-B8CE97E9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409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CE33-7438-F725-B233-1CC2F70F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66CFA-5F55-983D-A212-E8649B62C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6EED-1499-4CEC-36A1-303238DA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CEEC-8D87-24DF-A60B-278802F5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445E0-42B1-404B-6CAE-DB8A689B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3635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FB39-8047-C617-60CB-CCC8A1CA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C1BA-957D-E2E7-E66B-25DE23C76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1917A-44B9-90F9-2B46-D054EDC0C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96458-8424-F65E-D7F4-0E595B2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959A6-8E2D-9E9B-DDAA-372050FB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E0547-55B2-A97A-626A-2E9BC564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6679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9A0C-36E8-11FC-588D-96E3BED9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94763-E7AA-DD39-EC30-47139D0CE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D5D89-B159-7616-DECA-6F5107B49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EB42-86BB-6DB7-9C38-95F6E4041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093DF-BAC3-A0BD-8FDB-FD53901DF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0322F-4A43-553C-FF49-E5240FC2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2F0E5-E456-A206-76FD-9C58881D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91CB3-4E58-5C76-ED8F-B6CF179D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904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0635-111E-FC28-5E7B-FEFE61D0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A8007-636B-92D0-A574-52FCC51C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5F26-DA93-AF11-1E13-480ADDA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925D4-205D-1351-36D6-35EE9702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096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8E240D-A7F2-3069-7BBA-186A4A6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6C175-B0ED-FC75-3283-BFC763C7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C6F21-1E58-831C-4DE1-1D0A507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323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0D26-B9D3-8699-ABEC-B65234FEF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C0A7-28C4-2908-BB16-9DBE7594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9112-CD4E-C2A6-A12F-2A4089009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10F44-DB26-D2D1-D0BE-DC57219C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4BF72-7D45-CC8A-32CD-AE50B9FA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47C36-25EA-44FD-A600-6B90C50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6129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A992-C7CE-1088-9EEC-6A7A8C41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7AF1C-CAF0-49A0-131D-F7E1E3BFC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43448-2969-2004-3885-701AD28A7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AA739-789F-BC6B-13D7-ED9C5415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EE178-FCAB-B228-49EC-AF396A88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132C7-3FBD-B79E-8CEC-83A0C4D6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15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14F52-A89D-295F-D550-6C81854A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FA4E3-9EFD-35B2-D10C-763A23270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4EC7-6C6F-2A3D-6F23-63EB6FBD6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F63D2-209D-7146-A7A0-51D3179FC737}" type="datetimeFigureOut">
              <a:rPr lang="en-SE" smtClean="0"/>
              <a:t>2023-10-03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65F52-FB9E-BED5-EE5C-E0C17B17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09E20-04B4-952A-C007-71D88E587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3C84-B193-BD40-9AFF-AEF2CFAEF1D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66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_r/rlxm_zzs0z13qzwwf3rx_bhc0000gq/T/com.microsoft.Word/WebArchiveCopyPasteTempFiles/THE+EXPERIMENT+OF+DOHERTY+%2526+ZINKERNAGEL+1976.jp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LCNwHxpNzg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gif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C19D1-73C1-F595-E013-5B0224C7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46" y="1111395"/>
            <a:ext cx="3887871" cy="2446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C7BF-F678-E5A9-544D-68CF7312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14" y="1425069"/>
            <a:ext cx="2385929" cy="1883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129F2-99D7-A636-14A1-95EDF94F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23" y="4146884"/>
            <a:ext cx="2794988" cy="187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49142-83CF-8B30-8114-74D220870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89" y="4044116"/>
            <a:ext cx="3096125" cy="1623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9EA59-D00C-3037-FC22-1AEA7BECD8E6}"/>
              </a:ext>
            </a:extLst>
          </p:cNvPr>
          <p:cNvSpPr txBox="1"/>
          <p:nvPr/>
        </p:nvSpPr>
        <p:spPr>
          <a:xfrm>
            <a:off x="1879314" y="520441"/>
            <a:ext cx="23859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Stem Cells Live in the Bone Marrow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F7B79-3C4E-F376-94E1-C13AABF971B8}"/>
              </a:ext>
            </a:extLst>
          </p:cNvPr>
          <p:cNvCxnSpPr>
            <a:cxnSpLocks/>
          </p:cNvCxnSpPr>
          <p:nvPr/>
        </p:nvCxnSpPr>
        <p:spPr>
          <a:xfrm>
            <a:off x="4844714" y="2111298"/>
            <a:ext cx="1086170" cy="0"/>
          </a:xfrm>
          <a:prstGeom prst="straightConnector1">
            <a:avLst/>
          </a:prstGeom>
          <a:ln w="31750" cap="flat">
            <a:solidFill>
              <a:schemeClr val="tx1"/>
            </a:solidFill>
            <a:beve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A770F5-1C0C-4BAB-C247-8FC8D4AB7412}"/>
              </a:ext>
            </a:extLst>
          </p:cNvPr>
          <p:cNvSpPr txBox="1"/>
          <p:nvPr/>
        </p:nvSpPr>
        <p:spPr>
          <a:xfrm>
            <a:off x="6855000" y="361645"/>
            <a:ext cx="31924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In the Thymus Stem Cells can Mature into Na</a:t>
            </a:r>
            <a:r>
              <a:rPr lang="en-GB" dirty="0" err="1"/>
              <a:t>ï</a:t>
            </a:r>
            <a:r>
              <a:rPr lang="en-SE" dirty="0"/>
              <a:t>ve T cells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39343-F017-F7EF-E7DA-07D743625104}"/>
              </a:ext>
            </a:extLst>
          </p:cNvPr>
          <p:cNvSpPr txBox="1"/>
          <p:nvPr/>
        </p:nvSpPr>
        <p:spPr>
          <a:xfrm>
            <a:off x="6684305" y="6044852"/>
            <a:ext cx="35293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Naive T cells </a:t>
            </a:r>
            <a:r>
              <a:rPr lang="sv-SE" dirty="0" err="1"/>
              <a:t>Circulate</a:t>
            </a:r>
            <a:r>
              <a:rPr lang="sv-SE" dirty="0"/>
              <a:t> in the </a:t>
            </a:r>
            <a:r>
              <a:rPr lang="sv-SE" dirty="0" err="1"/>
              <a:t>Blood</a:t>
            </a:r>
            <a:r>
              <a:rPr lang="sv-SE" dirty="0"/>
              <a:t> and </a:t>
            </a:r>
            <a:r>
              <a:rPr lang="sv-SE" dirty="0" err="1"/>
              <a:t>Peripheral</a:t>
            </a:r>
            <a:r>
              <a:rPr lang="sv-SE" dirty="0"/>
              <a:t> </a:t>
            </a:r>
            <a:r>
              <a:rPr lang="sv-SE" dirty="0" err="1"/>
              <a:t>Lympoid</a:t>
            </a:r>
            <a:r>
              <a:rPr lang="sv-SE" dirty="0"/>
              <a:t> </a:t>
            </a:r>
            <a:r>
              <a:rPr lang="sv-SE" dirty="0" err="1"/>
              <a:t>Tissue</a:t>
            </a:r>
            <a:endParaRPr lang="en-S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38E7F-5A8B-1352-4874-B2C3DD5F1424}"/>
              </a:ext>
            </a:extLst>
          </p:cNvPr>
          <p:cNvCxnSpPr>
            <a:cxnSpLocks/>
          </p:cNvCxnSpPr>
          <p:nvPr/>
        </p:nvCxnSpPr>
        <p:spPr>
          <a:xfrm>
            <a:off x="7555832" y="3308633"/>
            <a:ext cx="160419" cy="746813"/>
          </a:xfrm>
          <a:prstGeom prst="straightConnector1">
            <a:avLst/>
          </a:prstGeom>
          <a:ln w="31750" cap="flat">
            <a:solidFill>
              <a:schemeClr val="tx1"/>
            </a:solidFill>
            <a:beve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1AB2FC-7065-9997-C657-0947C8D48BB0}"/>
              </a:ext>
            </a:extLst>
          </p:cNvPr>
          <p:cNvCxnSpPr>
            <a:cxnSpLocks/>
          </p:cNvCxnSpPr>
          <p:nvPr/>
        </p:nvCxnSpPr>
        <p:spPr>
          <a:xfrm flipH="1">
            <a:off x="5173579" y="5325978"/>
            <a:ext cx="1186432" cy="0"/>
          </a:xfrm>
          <a:prstGeom prst="straightConnector1">
            <a:avLst/>
          </a:prstGeom>
          <a:ln w="31750" cap="flat">
            <a:solidFill>
              <a:schemeClr val="tx1"/>
            </a:solidFill>
            <a:bevel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DAD550-E8A0-456F-BEDB-D1BBF2FD7205}"/>
              </a:ext>
            </a:extLst>
          </p:cNvPr>
          <p:cNvSpPr txBox="1"/>
          <p:nvPr/>
        </p:nvSpPr>
        <p:spPr>
          <a:xfrm>
            <a:off x="1540346" y="5850024"/>
            <a:ext cx="35293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 err="1"/>
              <a:t>Effector</a:t>
            </a:r>
            <a:r>
              <a:rPr lang="sv-SE" dirty="0"/>
              <a:t> T cells </a:t>
            </a:r>
            <a:r>
              <a:rPr lang="sv-SE" dirty="0" err="1"/>
              <a:t>Migrate</a:t>
            </a:r>
            <a:r>
              <a:rPr lang="sv-SE" dirty="0"/>
              <a:t> to Sites </a:t>
            </a:r>
            <a:r>
              <a:rPr lang="sv-SE" dirty="0" err="1"/>
              <a:t>of</a:t>
            </a:r>
            <a:r>
              <a:rPr lang="sv-SE" dirty="0"/>
              <a:t> Inflammation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1131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B951B-829A-AB69-8CFC-A0F7D1C3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" y="2016157"/>
            <a:ext cx="5267048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F0FF6-66C2-38B1-2277-24305AC1CC6B}"/>
              </a:ext>
            </a:extLst>
          </p:cNvPr>
          <p:cNvSpPr txBox="1"/>
          <p:nvPr/>
        </p:nvSpPr>
        <p:spPr>
          <a:xfrm>
            <a:off x="1093791" y="335625"/>
            <a:ext cx="10435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dirty="0"/>
              <a:t>The Way that a TCR Signals a ‘Positive’ Signal is Because of High Affinity Engagement with MHC-Peptide Complexes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2F3F4-39AA-9222-A97E-9751F5CD287C}"/>
              </a:ext>
            </a:extLst>
          </p:cNvPr>
          <p:cNvSpPr txBox="1"/>
          <p:nvPr/>
        </p:nvSpPr>
        <p:spPr>
          <a:xfrm>
            <a:off x="5970915" y="2515778"/>
            <a:ext cx="57126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b="1" dirty="0"/>
              <a:t>KEY POINT: Specificity of the TCR is dependent on the </a:t>
            </a:r>
            <a:r>
              <a:rPr lang="en-SE" sz="2800" b="1" u="sng" dirty="0"/>
              <a:t>strength</a:t>
            </a:r>
            <a:r>
              <a:rPr lang="en-SE" sz="2800" b="1" dirty="0"/>
              <a:t> it binds to a combination of MHC and peptide</a:t>
            </a:r>
          </a:p>
        </p:txBody>
      </p:sp>
    </p:spTree>
    <p:extLst>
      <p:ext uri="{BB962C8B-B14F-4D97-AF65-F5344CB8AC3E}">
        <p14:creationId xmlns:p14="http://schemas.microsoft.com/office/powerpoint/2010/main" val="383805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4774B9-078C-A55B-9E83-7F68399812F0}"/>
              </a:ext>
            </a:extLst>
          </p:cNvPr>
          <p:cNvSpPr txBox="1"/>
          <p:nvPr/>
        </p:nvSpPr>
        <p:spPr>
          <a:xfrm>
            <a:off x="141402" y="6287678"/>
            <a:ext cx="756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Link to this paper in your outline (online)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B2C62-D8BB-2892-7CB5-649AB9E8FC3D}"/>
              </a:ext>
            </a:extLst>
          </p:cNvPr>
          <p:cNvGrpSpPr/>
          <p:nvPr/>
        </p:nvGrpSpPr>
        <p:grpSpPr>
          <a:xfrm>
            <a:off x="141402" y="556181"/>
            <a:ext cx="7018579" cy="5282023"/>
            <a:chOff x="141402" y="556181"/>
            <a:chExt cx="7018579" cy="5282023"/>
          </a:xfrm>
        </p:grpSpPr>
        <p:pic>
          <p:nvPicPr>
            <p:cNvPr id="4" name="Picture 2" descr="Antigen presentation in a nutshell - ppt video online download">
              <a:extLst>
                <a:ext uri="{FF2B5EF4-FFF2-40B4-BE49-F238E27FC236}">
                  <a16:creationId xmlns:a16="http://schemas.microsoft.com/office/drawing/2014/main" id="{3FF85712-6309-2A38-313A-5E9EC2A04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02" y="556181"/>
              <a:ext cx="7018579" cy="5282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EA65052-3C44-AC9F-94FF-94D8352D2BDE}"/>
                </a:ext>
              </a:extLst>
            </p:cNvPr>
            <p:cNvSpPr/>
            <p:nvPr/>
          </p:nvSpPr>
          <p:spPr>
            <a:xfrm>
              <a:off x="5552387" y="2630079"/>
              <a:ext cx="1338606" cy="1282045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C63969-31DA-A725-3D19-5F756E894F68}"/>
                </a:ext>
              </a:extLst>
            </p:cNvPr>
            <p:cNvCxnSpPr>
              <a:cxnSpLocks/>
            </p:cNvCxnSpPr>
            <p:nvPr/>
          </p:nvCxnSpPr>
          <p:spPr>
            <a:xfrm>
              <a:off x="4216400" y="3086100"/>
              <a:ext cx="1200150" cy="4191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FE924E-9365-7087-1603-01C75818BA9A}"/>
              </a:ext>
            </a:extLst>
          </p:cNvPr>
          <p:cNvSpPr txBox="1"/>
          <p:nvPr/>
        </p:nvSpPr>
        <p:spPr>
          <a:xfrm>
            <a:off x="7159980" y="1298448"/>
            <a:ext cx="4890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b="1" dirty="0"/>
              <a:t>T cells recognize FOREIGN PEPTIDE (antigen) in the context of SELF MHC</a:t>
            </a:r>
          </a:p>
        </p:txBody>
      </p:sp>
    </p:spTree>
    <p:extLst>
      <p:ext uri="{BB962C8B-B14F-4D97-AF65-F5344CB8AC3E}">
        <p14:creationId xmlns:p14="http://schemas.microsoft.com/office/powerpoint/2010/main" val="62756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A6711D-3D89-0341-6825-EC5D9EF8C2E2}"/>
              </a:ext>
            </a:extLst>
          </p:cNvPr>
          <p:cNvSpPr txBox="1"/>
          <p:nvPr/>
        </p:nvSpPr>
        <p:spPr>
          <a:xfrm>
            <a:off x="974919" y="457963"/>
            <a:ext cx="1043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dirty="0"/>
              <a:t>Tolerance and Aggression in T cell Biology</a:t>
            </a:r>
          </a:p>
        </p:txBody>
      </p:sp>
      <p:pic>
        <p:nvPicPr>
          <p:cNvPr id="11" name="Online Media 10" descr="ASCB Celldance 2014-Cytotoxic T-Cells on Patrol-Alex Ritter HD">
            <a:hlinkClick r:id="" action="ppaction://media"/>
            <a:extLst>
              <a:ext uri="{FF2B5EF4-FFF2-40B4-BE49-F238E27FC236}">
                <a16:creationId xmlns:a16="http://schemas.microsoft.com/office/drawing/2014/main" id="{2213EE1B-619C-72AE-DA09-2BDC6E4DFE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32228" y="1562199"/>
            <a:ext cx="7527544" cy="42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706292-4526-E652-8100-D8C3C265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335024"/>
            <a:ext cx="3028188" cy="3460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0C057-DCC0-325B-85E5-3F53AB2D46D4}"/>
              </a:ext>
            </a:extLst>
          </p:cNvPr>
          <p:cNvSpPr txBox="1"/>
          <p:nvPr/>
        </p:nvSpPr>
        <p:spPr>
          <a:xfrm>
            <a:off x="521208" y="4946904"/>
            <a:ext cx="3092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Sir Peter Medawar</a:t>
            </a:r>
          </a:p>
          <a:p>
            <a:r>
              <a:rPr lang="en-SE" dirty="0"/>
              <a:t>British Transplant Surgeon</a:t>
            </a:r>
          </a:p>
          <a:p>
            <a:r>
              <a:rPr lang="en-SE" dirty="0"/>
              <a:t>Nobel Laureate 1960</a:t>
            </a:r>
          </a:p>
          <a:p>
            <a:r>
              <a:rPr lang="en-SE" dirty="0"/>
              <a:t>‘For the discovery of aquired immunological tolerance’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8513D-5380-5354-852A-18B03263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02" y="1335024"/>
            <a:ext cx="6494992" cy="3300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91383-CB57-98F3-7D8E-CF6A3B14718E}"/>
              </a:ext>
            </a:extLst>
          </p:cNvPr>
          <p:cNvSpPr txBox="1"/>
          <p:nvPr/>
        </p:nvSpPr>
        <p:spPr>
          <a:xfrm>
            <a:off x="832104" y="274320"/>
            <a:ext cx="10725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dirty="0"/>
              <a:t>The Birth of the Concept of Immunological Tolerance</a:t>
            </a:r>
          </a:p>
        </p:txBody>
      </p:sp>
    </p:spTree>
    <p:extLst>
      <p:ext uri="{BB962C8B-B14F-4D97-AF65-F5344CB8AC3E}">
        <p14:creationId xmlns:p14="http://schemas.microsoft.com/office/powerpoint/2010/main" val="43763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CC484-88E7-3938-F5C8-E6C4C31C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568657"/>
            <a:ext cx="6942579" cy="572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3F061B-5AF8-C81C-DE42-B00C6FBD05F1}"/>
              </a:ext>
            </a:extLst>
          </p:cNvPr>
          <p:cNvSpPr txBox="1"/>
          <p:nvPr/>
        </p:nvSpPr>
        <p:spPr>
          <a:xfrm>
            <a:off x="7286920" y="2782668"/>
            <a:ext cx="504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 peculiar observation while studying cattle infertility due to hormonal exchange in utero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E5D0-48B3-5B4E-210D-5C1685581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94"/>
          <a:stretch/>
        </p:blipFill>
        <p:spPr>
          <a:xfrm>
            <a:off x="7502688" y="641023"/>
            <a:ext cx="3796908" cy="214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A0BC6-0116-CFD4-24AC-C02B253B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695" y="3695503"/>
            <a:ext cx="3066068" cy="292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73BB5A-4287-06D8-B21D-EEB99ADF4263}"/>
              </a:ext>
            </a:extLst>
          </p:cNvPr>
          <p:cNvSpPr txBox="1"/>
          <p:nvPr/>
        </p:nvSpPr>
        <p:spPr>
          <a:xfrm>
            <a:off x="8104695" y="3971586"/>
            <a:ext cx="232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Ray Owen</a:t>
            </a:r>
          </a:p>
        </p:txBody>
      </p:sp>
    </p:spTree>
    <p:extLst>
      <p:ext uri="{BB962C8B-B14F-4D97-AF65-F5344CB8AC3E}">
        <p14:creationId xmlns:p14="http://schemas.microsoft.com/office/powerpoint/2010/main" val="90611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mouse with long tail&#10;&#10;Description automatically generated">
            <a:extLst>
              <a:ext uri="{FF2B5EF4-FFF2-40B4-BE49-F238E27FC236}">
                <a16:creationId xmlns:a16="http://schemas.microsoft.com/office/drawing/2014/main" id="{FBBEF3A2-FA4B-57DC-F0EB-9B230038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671" y="198814"/>
            <a:ext cx="3208673" cy="2213282"/>
          </a:xfrm>
          <a:prstGeom prst="rect">
            <a:avLst/>
          </a:prstGeom>
        </p:spPr>
      </p:pic>
      <p:pic>
        <p:nvPicPr>
          <p:cNvPr id="12" name="Picture 11" descr="A cartoon of a mole&#10;&#10;Description automatically generated">
            <a:extLst>
              <a:ext uri="{FF2B5EF4-FFF2-40B4-BE49-F238E27FC236}">
                <a16:creationId xmlns:a16="http://schemas.microsoft.com/office/drawing/2014/main" id="{8B6BB09A-8E37-90C6-E67F-FE9327DC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9" y="1305455"/>
            <a:ext cx="853186" cy="1022520"/>
          </a:xfrm>
          <a:prstGeom prst="rect">
            <a:avLst/>
          </a:prstGeom>
        </p:spPr>
      </p:pic>
      <p:pic>
        <p:nvPicPr>
          <p:cNvPr id="14" name="Picture 13" descr="A cartoon of a mole&#10;&#10;Description automatically generated">
            <a:extLst>
              <a:ext uri="{FF2B5EF4-FFF2-40B4-BE49-F238E27FC236}">
                <a16:creationId xmlns:a16="http://schemas.microsoft.com/office/drawing/2014/main" id="{AB44F30C-8737-588E-AE00-2270D8265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86" y="1383584"/>
            <a:ext cx="2368925" cy="9195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47948-337E-042E-0036-5B1D0BFE0793}"/>
              </a:ext>
            </a:extLst>
          </p:cNvPr>
          <p:cNvCxnSpPr>
            <a:cxnSpLocks/>
          </p:cNvCxnSpPr>
          <p:nvPr/>
        </p:nvCxnSpPr>
        <p:spPr>
          <a:xfrm>
            <a:off x="2063999" y="1830028"/>
            <a:ext cx="868680" cy="0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7A5113-F52D-AE3F-FB97-70F23B643872}"/>
              </a:ext>
            </a:extLst>
          </p:cNvPr>
          <p:cNvCxnSpPr>
            <a:cxnSpLocks/>
          </p:cNvCxnSpPr>
          <p:nvPr/>
        </p:nvCxnSpPr>
        <p:spPr>
          <a:xfrm flipV="1">
            <a:off x="5517383" y="1816715"/>
            <a:ext cx="2983992" cy="26627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26B6AF-5A52-967A-5E02-31966A5D15E8}"/>
              </a:ext>
            </a:extLst>
          </p:cNvPr>
          <p:cNvSpPr txBox="1"/>
          <p:nvPr/>
        </p:nvSpPr>
        <p:spPr>
          <a:xfrm>
            <a:off x="756407" y="2495789"/>
            <a:ext cx="15453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No Mature Typical T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BDE3FE-B5F1-67CC-F08C-9D5D4036F306}"/>
              </a:ext>
            </a:extLst>
          </p:cNvPr>
          <p:cNvSpPr txBox="1"/>
          <p:nvPr/>
        </p:nvSpPr>
        <p:spPr>
          <a:xfrm>
            <a:off x="3139943" y="2495789"/>
            <a:ext cx="28925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First CD4/CD8 Na</a:t>
            </a:r>
            <a:r>
              <a:rPr lang="en-GB" dirty="0" err="1"/>
              <a:t>ï</a:t>
            </a:r>
            <a:r>
              <a:rPr lang="en-SE" dirty="0"/>
              <a:t>ve T cells appear at Day 0-3 post birth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DC341-77B8-8922-C385-8A4F40BC9FDA}"/>
              </a:ext>
            </a:extLst>
          </p:cNvPr>
          <p:cNvSpPr txBox="1"/>
          <p:nvPr/>
        </p:nvSpPr>
        <p:spPr>
          <a:xfrm>
            <a:off x="8760455" y="2495789"/>
            <a:ext cx="22951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Full </a:t>
            </a:r>
            <a:r>
              <a:rPr lang="sv-SE" dirty="0" err="1"/>
              <a:t>repertoire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Naive T cells in </a:t>
            </a:r>
            <a:r>
              <a:rPr lang="sv-SE" dirty="0" err="1"/>
              <a:t>Adults</a:t>
            </a:r>
            <a:endParaRPr lang="en-S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6BED36-C7FB-2820-9D8D-902944BF1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64" y="4231931"/>
            <a:ext cx="1422400" cy="1422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D5106A-7813-1B46-D926-F8F2A2A48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137" y="4159211"/>
            <a:ext cx="1308100" cy="154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E01D5C-B938-FD28-0F26-3FB950563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7383" y="4200730"/>
            <a:ext cx="2251677" cy="14848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B9CC8C-5C23-1109-B512-244ED262E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116" y="4170093"/>
            <a:ext cx="2281483" cy="15154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E594A2-B2F0-E44E-E582-EFB1CE3A3732}"/>
              </a:ext>
            </a:extLst>
          </p:cNvPr>
          <p:cNvCxnSpPr>
            <a:cxnSpLocks/>
          </p:cNvCxnSpPr>
          <p:nvPr/>
        </p:nvCxnSpPr>
        <p:spPr>
          <a:xfrm>
            <a:off x="2063999" y="4943131"/>
            <a:ext cx="868680" cy="0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798D133-0DAF-1F98-2981-15C7BEB67015}"/>
              </a:ext>
            </a:extLst>
          </p:cNvPr>
          <p:cNvSpPr txBox="1"/>
          <p:nvPr/>
        </p:nvSpPr>
        <p:spPr>
          <a:xfrm>
            <a:off x="320511" y="5777888"/>
            <a:ext cx="18215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Active Thymus at 10g.w. in </a:t>
            </a:r>
            <a:r>
              <a:rPr lang="sv-SE" dirty="0" err="1"/>
              <a:t>utero</a:t>
            </a:r>
            <a:endParaRPr lang="en-S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43511-C387-AEF2-A2AE-B0A764869068}"/>
              </a:ext>
            </a:extLst>
          </p:cNvPr>
          <p:cNvSpPr txBox="1"/>
          <p:nvPr/>
        </p:nvSpPr>
        <p:spPr>
          <a:xfrm>
            <a:off x="2346124" y="5792653"/>
            <a:ext cx="26240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 err="1"/>
              <a:t>Peripheral</a:t>
            </a:r>
            <a:r>
              <a:rPr lang="sv-SE" dirty="0"/>
              <a:t> Fetal T cells </a:t>
            </a:r>
            <a:r>
              <a:rPr lang="sv-SE" dirty="0" err="1"/>
              <a:t>including</a:t>
            </a:r>
            <a:r>
              <a:rPr lang="sv-SE" dirty="0"/>
              <a:t> ’</a:t>
            </a:r>
            <a:r>
              <a:rPr lang="sv-SE" dirty="0" err="1"/>
              <a:t>activated</a:t>
            </a:r>
            <a:r>
              <a:rPr lang="sv-SE" dirty="0"/>
              <a:t>’ cells</a:t>
            </a:r>
          </a:p>
          <a:p>
            <a:pPr algn="ctr"/>
            <a:r>
              <a:rPr lang="sv-SE" dirty="0"/>
              <a:t>At 18-24g.w. in </a:t>
            </a:r>
            <a:r>
              <a:rPr lang="sv-SE" dirty="0" err="1"/>
              <a:t>utero</a:t>
            </a:r>
            <a:r>
              <a:rPr lang="sv-SE" dirty="0"/>
              <a:t>!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839643-5244-9B1A-F05C-0B731B2C3452}"/>
              </a:ext>
            </a:extLst>
          </p:cNvPr>
          <p:cNvSpPr txBox="1"/>
          <p:nvPr/>
        </p:nvSpPr>
        <p:spPr>
          <a:xfrm>
            <a:off x="5331204" y="5801873"/>
            <a:ext cx="26240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 err="1"/>
              <a:t>Highly</a:t>
            </a:r>
            <a:r>
              <a:rPr lang="sv-SE" dirty="0"/>
              <a:t> </a:t>
            </a:r>
            <a:r>
              <a:rPr lang="sv-SE" dirty="0" err="1"/>
              <a:t>developed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’</a:t>
            </a:r>
            <a:r>
              <a:rPr lang="sv-SE" dirty="0" err="1"/>
              <a:t>immature</a:t>
            </a:r>
            <a:r>
              <a:rPr lang="sv-SE" dirty="0"/>
              <a:t>’ T cell population at </a:t>
            </a:r>
            <a:r>
              <a:rPr lang="sv-SE" dirty="0" err="1"/>
              <a:t>birth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A2F167-8B1C-E3E1-3E34-413CFB225D16}"/>
              </a:ext>
            </a:extLst>
          </p:cNvPr>
          <p:cNvSpPr txBox="1"/>
          <p:nvPr/>
        </p:nvSpPr>
        <p:spPr>
          <a:xfrm>
            <a:off x="8823980" y="5787108"/>
            <a:ext cx="22814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Full </a:t>
            </a:r>
            <a:r>
              <a:rPr lang="sv-SE" dirty="0" err="1"/>
              <a:t>repertoire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Naive T cells in </a:t>
            </a:r>
            <a:r>
              <a:rPr lang="sv-SE" dirty="0" err="1"/>
              <a:t>Adults</a:t>
            </a:r>
            <a:endParaRPr lang="en-SE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90E3B4-7C67-4426-2E55-8EBBF1444090}"/>
              </a:ext>
            </a:extLst>
          </p:cNvPr>
          <p:cNvCxnSpPr>
            <a:cxnSpLocks/>
          </p:cNvCxnSpPr>
          <p:nvPr/>
        </p:nvCxnSpPr>
        <p:spPr>
          <a:xfrm>
            <a:off x="4377372" y="4927812"/>
            <a:ext cx="868680" cy="0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A554F5-677D-02B2-C774-709763CC2DE0}"/>
              </a:ext>
            </a:extLst>
          </p:cNvPr>
          <p:cNvCxnSpPr>
            <a:cxnSpLocks/>
          </p:cNvCxnSpPr>
          <p:nvPr/>
        </p:nvCxnSpPr>
        <p:spPr>
          <a:xfrm>
            <a:off x="7852465" y="4943130"/>
            <a:ext cx="868680" cy="0"/>
          </a:xfrm>
          <a:prstGeom prst="straightConnector1">
            <a:avLst/>
          </a:prstGeom>
          <a:ln w="2857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B99E1A-8864-7CB9-CA04-73DD1269AF77}"/>
              </a:ext>
            </a:extLst>
          </p:cNvPr>
          <p:cNvSpPr txBox="1"/>
          <p:nvPr/>
        </p:nvSpPr>
        <p:spPr>
          <a:xfrm>
            <a:off x="577764" y="373301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2-3 months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B3C38A-6BFE-49DE-859E-DA4B22EE1E66}"/>
              </a:ext>
            </a:extLst>
          </p:cNvPr>
          <p:cNvSpPr txBox="1"/>
          <p:nvPr/>
        </p:nvSpPr>
        <p:spPr>
          <a:xfrm>
            <a:off x="2954972" y="373024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4-8 months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90D4E-5F82-710D-6E7F-D118B95F48A3}"/>
              </a:ext>
            </a:extLst>
          </p:cNvPr>
          <p:cNvSpPr txBox="1"/>
          <p:nvPr/>
        </p:nvSpPr>
        <p:spPr>
          <a:xfrm>
            <a:off x="5822292" y="371505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Neonatal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CE367-19B6-12A4-6EE5-796E452BF07D}"/>
              </a:ext>
            </a:extLst>
          </p:cNvPr>
          <p:cNvSpPr txBox="1"/>
          <p:nvPr/>
        </p:nvSpPr>
        <p:spPr>
          <a:xfrm>
            <a:off x="9038403" y="370613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‘Adult’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58F19-02C6-01FA-A611-DF770679A718}"/>
              </a:ext>
            </a:extLst>
          </p:cNvPr>
          <p:cNvSpPr txBox="1"/>
          <p:nvPr/>
        </p:nvSpPr>
        <p:spPr>
          <a:xfrm>
            <a:off x="8721145" y="1414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Adult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DCC8FF-F2EF-8744-3556-9E41B66F3B61}"/>
              </a:ext>
            </a:extLst>
          </p:cNvPr>
          <p:cNvSpPr txBox="1"/>
          <p:nvPr/>
        </p:nvSpPr>
        <p:spPr>
          <a:xfrm>
            <a:off x="3759900" y="82394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Neonatal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D3675E-63D3-DA46-ECF2-08CF3B154FA0}"/>
              </a:ext>
            </a:extLst>
          </p:cNvPr>
          <p:cNvSpPr txBox="1"/>
          <p:nvPr/>
        </p:nvSpPr>
        <p:spPr>
          <a:xfrm>
            <a:off x="817875" y="80653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14 days p.c.</a:t>
            </a:r>
          </a:p>
        </p:txBody>
      </p:sp>
    </p:spTree>
    <p:extLst>
      <p:ext uri="{BB962C8B-B14F-4D97-AF65-F5344CB8AC3E}">
        <p14:creationId xmlns:p14="http://schemas.microsoft.com/office/powerpoint/2010/main" val="232742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57971-2012-A0A2-AD7C-80675BCBCB88}"/>
              </a:ext>
            </a:extLst>
          </p:cNvPr>
          <p:cNvSpPr txBox="1"/>
          <p:nvPr/>
        </p:nvSpPr>
        <p:spPr>
          <a:xfrm>
            <a:off x="1093508" y="226242"/>
            <a:ext cx="1043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600" b="1" dirty="0"/>
              <a:t>T Cell Development</a:t>
            </a:r>
          </a:p>
        </p:txBody>
      </p:sp>
      <p:pic>
        <p:nvPicPr>
          <p:cNvPr id="5" name="Picture 4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6DEC0B85-238F-55F0-BE14-CA0E4943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8" y="1944325"/>
            <a:ext cx="3334084" cy="3191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36D9E-04BF-A5CC-D3F4-D68A9C8C447F}"/>
              </a:ext>
            </a:extLst>
          </p:cNvPr>
          <p:cNvSpPr txBox="1"/>
          <p:nvPr/>
        </p:nvSpPr>
        <p:spPr>
          <a:xfrm>
            <a:off x="707983" y="1388259"/>
            <a:ext cx="2839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dirty="0"/>
              <a:t>T Cell</a:t>
            </a:r>
          </a:p>
        </p:txBody>
      </p:sp>
      <p:pic>
        <p:nvPicPr>
          <p:cNvPr id="7" name="Picture 6" descr="A green and black sign&#10;&#10;Description automatically generated">
            <a:extLst>
              <a:ext uri="{FF2B5EF4-FFF2-40B4-BE49-F238E27FC236}">
                <a16:creationId xmlns:a16="http://schemas.microsoft.com/office/drawing/2014/main" id="{D71B2B2A-70CD-2FEB-0FFC-B286A6BF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4" y="1252695"/>
            <a:ext cx="724962" cy="1320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F4755-904F-2F84-0D78-4BB34750EBD0}"/>
              </a:ext>
            </a:extLst>
          </p:cNvPr>
          <p:cNvSpPr txBox="1"/>
          <p:nvPr/>
        </p:nvSpPr>
        <p:spPr>
          <a:xfrm>
            <a:off x="5791200" y="1475874"/>
            <a:ext cx="554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/>
              <a:t>First – We need at add a T cell receptor (TCR) so that the T cell can gain </a:t>
            </a:r>
            <a:r>
              <a:rPr lang="en-SE" sz="2400" b="1" dirty="0">
                <a:solidFill>
                  <a:srgbClr val="FF0000"/>
                </a:solidFill>
              </a:rPr>
              <a:t>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D3267-D698-C1F5-5618-CEEC009E7F34}"/>
              </a:ext>
            </a:extLst>
          </p:cNvPr>
          <p:cNvSpPr txBox="1"/>
          <p:nvPr/>
        </p:nvSpPr>
        <p:spPr>
          <a:xfrm>
            <a:off x="4604868" y="2953283"/>
            <a:ext cx="681099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u="sng" dirty="0"/>
              <a:t>This T cell receptor has to meet these requirements:</a:t>
            </a:r>
          </a:p>
          <a:p>
            <a:endParaRPr lang="en-SE" dirty="0"/>
          </a:p>
          <a:p>
            <a:pPr marL="342900" indent="-342900">
              <a:buAutoNum type="arabicParenR"/>
            </a:pPr>
            <a:r>
              <a:rPr lang="en-SE" dirty="0"/>
              <a:t>It has to be able to bind to the MHC molecules found in the organism (Huge diversity of MHC among individuals)</a:t>
            </a:r>
          </a:p>
          <a:p>
            <a:pPr marL="342900" indent="-342900">
              <a:buAutoNum type="arabicParenR"/>
            </a:pPr>
            <a:endParaRPr lang="en-SE" dirty="0"/>
          </a:p>
          <a:p>
            <a:pPr marL="342900" indent="-342900">
              <a:buAutoNum type="arabicParenR"/>
            </a:pPr>
            <a:r>
              <a:rPr lang="en-SE" dirty="0"/>
              <a:t>It has to NOT be activated by ‘self’ MHC molecules</a:t>
            </a:r>
          </a:p>
          <a:p>
            <a:pPr marL="342900" indent="-342900">
              <a:buAutoNum type="arabicParenR"/>
            </a:pPr>
            <a:endParaRPr lang="en-SE" dirty="0"/>
          </a:p>
          <a:p>
            <a:pPr marL="342900" indent="-342900">
              <a:buAutoNum type="arabicParenR"/>
            </a:pPr>
            <a:r>
              <a:rPr lang="en-SE" dirty="0"/>
              <a:t>It needs to be able to potentiall recognize foreign peptide on self MHC molecules</a:t>
            </a:r>
          </a:p>
          <a:p>
            <a:pPr marL="342900" indent="-342900">
              <a:buAutoNum type="arabicParenR"/>
            </a:pPr>
            <a:endParaRPr lang="en-SE" dirty="0"/>
          </a:p>
          <a:p>
            <a:pPr marL="342900" indent="-342900">
              <a:buAutoNum type="arabicParenR"/>
            </a:pPr>
            <a:r>
              <a:rPr lang="en-SE" dirty="0"/>
              <a:t>It must NOT react to ‘self’ peptides on ‘self’ MHC</a:t>
            </a:r>
          </a:p>
        </p:txBody>
      </p:sp>
    </p:spTree>
    <p:extLst>
      <p:ext uri="{BB962C8B-B14F-4D97-AF65-F5344CB8AC3E}">
        <p14:creationId xmlns:p14="http://schemas.microsoft.com/office/powerpoint/2010/main" val="57239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3DD98F-4D0E-FD02-6401-ACEB49D9E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7" y="1063498"/>
            <a:ext cx="4053119" cy="4505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B1D59B-FF9A-B911-0A42-68D542B3DC04}"/>
              </a:ext>
            </a:extLst>
          </p:cNvPr>
          <p:cNvSpPr txBox="1"/>
          <p:nvPr/>
        </p:nvSpPr>
        <p:spPr>
          <a:xfrm>
            <a:off x="5294376" y="1447546"/>
            <a:ext cx="6291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The Thymus is ’School’ for Developing T cells – If you remove the Thymus you have NO conventional T cells!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C941B-28CE-17D3-E9A3-3C16C7D8B2BE}"/>
              </a:ext>
            </a:extLst>
          </p:cNvPr>
          <p:cNvSpPr txBox="1"/>
          <p:nvPr/>
        </p:nvSpPr>
        <p:spPr>
          <a:xfrm>
            <a:off x="5294376" y="3504598"/>
            <a:ext cx="6291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Just like school – the thymus is more important/active very early in life and goes away in adulthood.</a:t>
            </a:r>
          </a:p>
        </p:txBody>
      </p:sp>
    </p:spTree>
    <p:extLst>
      <p:ext uri="{BB962C8B-B14F-4D97-AF65-F5344CB8AC3E}">
        <p14:creationId xmlns:p14="http://schemas.microsoft.com/office/powerpoint/2010/main" val="99747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722B80-CC3F-5685-DF09-FDF8D8DB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492354"/>
            <a:ext cx="5873292" cy="58732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C75D6-295C-A438-CA59-95A84BCA238A}"/>
              </a:ext>
            </a:extLst>
          </p:cNvPr>
          <p:cNvGrpSpPr/>
          <p:nvPr/>
        </p:nvGrpSpPr>
        <p:grpSpPr>
          <a:xfrm>
            <a:off x="405353" y="1253765"/>
            <a:ext cx="3771541" cy="3893270"/>
            <a:chOff x="405353" y="1253765"/>
            <a:chExt cx="3771541" cy="389327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8CCD1F9-10EF-5C62-1B76-221A0BBB107D}"/>
                </a:ext>
              </a:extLst>
            </p:cNvPr>
            <p:cNvSpPr/>
            <p:nvPr/>
          </p:nvSpPr>
          <p:spPr>
            <a:xfrm>
              <a:off x="2969443" y="1253765"/>
              <a:ext cx="650450" cy="820132"/>
            </a:xfrm>
            <a:custGeom>
              <a:avLst/>
              <a:gdLst>
                <a:gd name="connsiteX0" fmla="*/ 282804 w 650450"/>
                <a:gd name="connsiteY0" fmla="*/ 810705 h 820132"/>
                <a:gd name="connsiteX1" fmla="*/ 235670 w 650450"/>
                <a:gd name="connsiteY1" fmla="*/ 716437 h 820132"/>
                <a:gd name="connsiteX2" fmla="*/ 197963 w 650450"/>
                <a:gd name="connsiteY2" fmla="*/ 659876 h 820132"/>
                <a:gd name="connsiteX3" fmla="*/ 150829 w 650450"/>
                <a:gd name="connsiteY3" fmla="*/ 556181 h 820132"/>
                <a:gd name="connsiteX4" fmla="*/ 141402 w 650450"/>
                <a:gd name="connsiteY4" fmla="*/ 527901 h 820132"/>
                <a:gd name="connsiteX5" fmla="*/ 122549 w 650450"/>
                <a:gd name="connsiteY5" fmla="*/ 499621 h 820132"/>
                <a:gd name="connsiteX6" fmla="*/ 113122 w 650450"/>
                <a:gd name="connsiteY6" fmla="*/ 471340 h 820132"/>
                <a:gd name="connsiteX7" fmla="*/ 75415 w 650450"/>
                <a:gd name="connsiteY7" fmla="*/ 414779 h 820132"/>
                <a:gd name="connsiteX8" fmla="*/ 56561 w 650450"/>
                <a:gd name="connsiteY8" fmla="*/ 358219 h 820132"/>
                <a:gd name="connsiteX9" fmla="*/ 37708 w 650450"/>
                <a:gd name="connsiteY9" fmla="*/ 329938 h 820132"/>
                <a:gd name="connsiteX10" fmla="*/ 9427 w 650450"/>
                <a:gd name="connsiteY10" fmla="*/ 235670 h 820132"/>
                <a:gd name="connsiteX11" fmla="*/ 0 w 650450"/>
                <a:gd name="connsiteY11" fmla="*/ 207390 h 820132"/>
                <a:gd name="connsiteX12" fmla="*/ 9427 w 650450"/>
                <a:gd name="connsiteY12" fmla="*/ 113122 h 820132"/>
                <a:gd name="connsiteX13" fmla="*/ 18854 w 650450"/>
                <a:gd name="connsiteY13" fmla="*/ 84841 h 820132"/>
                <a:gd name="connsiteX14" fmla="*/ 37708 w 650450"/>
                <a:gd name="connsiteY14" fmla="*/ 56561 h 820132"/>
                <a:gd name="connsiteX15" fmla="*/ 75415 w 650450"/>
                <a:gd name="connsiteY15" fmla="*/ 28280 h 820132"/>
                <a:gd name="connsiteX16" fmla="*/ 188536 w 650450"/>
                <a:gd name="connsiteY16" fmla="*/ 0 h 820132"/>
                <a:gd name="connsiteX17" fmla="*/ 226244 w 650450"/>
                <a:gd name="connsiteY17" fmla="*/ 9427 h 820132"/>
                <a:gd name="connsiteX18" fmla="*/ 320512 w 650450"/>
                <a:gd name="connsiteY18" fmla="*/ 18854 h 820132"/>
                <a:gd name="connsiteX19" fmla="*/ 358219 w 650450"/>
                <a:gd name="connsiteY19" fmla="*/ 65988 h 820132"/>
                <a:gd name="connsiteX20" fmla="*/ 377072 w 650450"/>
                <a:gd name="connsiteY20" fmla="*/ 103695 h 820132"/>
                <a:gd name="connsiteX21" fmla="*/ 395926 w 650450"/>
                <a:gd name="connsiteY21" fmla="*/ 131975 h 820132"/>
                <a:gd name="connsiteX22" fmla="*/ 433633 w 650450"/>
                <a:gd name="connsiteY22" fmla="*/ 263950 h 820132"/>
                <a:gd name="connsiteX23" fmla="*/ 452487 w 650450"/>
                <a:gd name="connsiteY23" fmla="*/ 339365 h 820132"/>
                <a:gd name="connsiteX24" fmla="*/ 471341 w 650450"/>
                <a:gd name="connsiteY24" fmla="*/ 367645 h 820132"/>
                <a:gd name="connsiteX25" fmla="*/ 509048 w 650450"/>
                <a:gd name="connsiteY25" fmla="*/ 433633 h 820132"/>
                <a:gd name="connsiteX26" fmla="*/ 575035 w 650450"/>
                <a:gd name="connsiteY26" fmla="*/ 527901 h 820132"/>
                <a:gd name="connsiteX27" fmla="*/ 603316 w 650450"/>
                <a:gd name="connsiteY27" fmla="*/ 556181 h 820132"/>
                <a:gd name="connsiteX28" fmla="*/ 631596 w 650450"/>
                <a:gd name="connsiteY28" fmla="*/ 612742 h 820132"/>
                <a:gd name="connsiteX29" fmla="*/ 650450 w 650450"/>
                <a:gd name="connsiteY29" fmla="*/ 650449 h 820132"/>
                <a:gd name="connsiteX30" fmla="*/ 641023 w 650450"/>
                <a:gd name="connsiteY30" fmla="*/ 744717 h 820132"/>
                <a:gd name="connsiteX31" fmla="*/ 622169 w 650450"/>
                <a:gd name="connsiteY31" fmla="*/ 772998 h 820132"/>
                <a:gd name="connsiteX32" fmla="*/ 565609 w 650450"/>
                <a:gd name="connsiteY32" fmla="*/ 791851 h 820132"/>
                <a:gd name="connsiteX33" fmla="*/ 537328 w 650450"/>
                <a:gd name="connsiteY33" fmla="*/ 801278 h 820132"/>
                <a:gd name="connsiteX34" fmla="*/ 471341 w 650450"/>
                <a:gd name="connsiteY34" fmla="*/ 820132 h 820132"/>
                <a:gd name="connsiteX35" fmla="*/ 282804 w 650450"/>
                <a:gd name="connsiteY35" fmla="*/ 810705 h 8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50450" h="820132" extrusionOk="0">
                  <a:moveTo>
                    <a:pt x="282804" y="810705"/>
                  </a:moveTo>
                  <a:cubicBezTo>
                    <a:pt x="242410" y="785087"/>
                    <a:pt x="253600" y="747780"/>
                    <a:pt x="235670" y="716437"/>
                  </a:cubicBezTo>
                  <a:cubicBezTo>
                    <a:pt x="226968" y="698188"/>
                    <a:pt x="205468" y="681797"/>
                    <a:pt x="197963" y="659876"/>
                  </a:cubicBezTo>
                  <a:cubicBezTo>
                    <a:pt x="125542" y="537935"/>
                    <a:pt x="203702" y="663349"/>
                    <a:pt x="150829" y="556181"/>
                  </a:cubicBezTo>
                  <a:cubicBezTo>
                    <a:pt x="143865" y="547189"/>
                    <a:pt x="144418" y="537273"/>
                    <a:pt x="141402" y="527901"/>
                  </a:cubicBezTo>
                  <a:cubicBezTo>
                    <a:pt x="135499" y="520018"/>
                    <a:pt x="130207" y="511142"/>
                    <a:pt x="122549" y="499621"/>
                  </a:cubicBezTo>
                  <a:cubicBezTo>
                    <a:pt x="118525" y="490931"/>
                    <a:pt x="116014" y="479153"/>
                    <a:pt x="113122" y="471340"/>
                  </a:cubicBezTo>
                  <a:cubicBezTo>
                    <a:pt x="101509" y="450798"/>
                    <a:pt x="88559" y="434168"/>
                    <a:pt x="75415" y="414779"/>
                  </a:cubicBezTo>
                  <a:cubicBezTo>
                    <a:pt x="65639" y="394725"/>
                    <a:pt x="68367" y="370414"/>
                    <a:pt x="56561" y="358219"/>
                  </a:cubicBezTo>
                  <a:cubicBezTo>
                    <a:pt x="50009" y="350324"/>
                    <a:pt x="39931" y="340385"/>
                    <a:pt x="37708" y="329938"/>
                  </a:cubicBezTo>
                  <a:cubicBezTo>
                    <a:pt x="22858" y="288274"/>
                    <a:pt x="18331" y="275048"/>
                    <a:pt x="9427" y="235670"/>
                  </a:cubicBezTo>
                  <a:cubicBezTo>
                    <a:pt x="6446" y="226205"/>
                    <a:pt x="2529" y="217948"/>
                    <a:pt x="0" y="207390"/>
                  </a:cubicBezTo>
                  <a:cubicBezTo>
                    <a:pt x="-5158" y="178269"/>
                    <a:pt x="5900" y="140555"/>
                    <a:pt x="9427" y="113122"/>
                  </a:cubicBezTo>
                  <a:cubicBezTo>
                    <a:pt x="13617" y="103359"/>
                    <a:pt x="13299" y="93493"/>
                    <a:pt x="18854" y="84841"/>
                  </a:cubicBezTo>
                  <a:cubicBezTo>
                    <a:pt x="22817" y="73834"/>
                    <a:pt x="28815" y="63174"/>
                    <a:pt x="37708" y="56561"/>
                  </a:cubicBezTo>
                  <a:cubicBezTo>
                    <a:pt x="46667" y="49556"/>
                    <a:pt x="59837" y="33441"/>
                    <a:pt x="75415" y="28280"/>
                  </a:cubicBezTo>
                  <a:cubicBezTo>
                    <a:pt x="114843" y="9690"/>
                    <a:pt x="146302" y="11284"/>
                    <a:pt x="188536" y="0"/>
                  </a:cubicBezTo>
                  <a:cubicBezTo>
                    <a:pt x="201287" y="6457"/>
                    <a:pt x="213344" y="7117"/>
                    <a:pt x="226244" y="9427"/>
                  </a:cubicBezTo>
                  <a:cubicBezTo>
                    <a:pt x="258138" y="14510"/>
                    <a:pt x="293669" y="8157"/>
                    <a:pt x="320512" y="18854"/>
                  </a:cubicBezTo>
                  <a:cubicBezTo>
                    <a:pt x="334361" y="28638"/>
                    <a:pt x="345353" y="54508"/>
                    <a:pt x="358219" y="65988"/>
                  </a:cubicBezTo>
                  <a:cubicBezTo>
                    <a:pt x="366134" y="79057"/>
                    <a:pt x="368335" y="89309"/>
                    <a:pt x="377072" y="103695"/>
                  </a:cubicBezTo>
                  <a:cubicBezTo>
                    <a:pt x="381627" y="111965"/>
                    <a:pt x="389927" y="120761"/>
                    <a:pt x="395926" y="131975"/>
                  </a:cubicBezTo>
                  <a:cubicBezTo>
                    <a:pt x="416435" y="183598"/>
                    <a:pt x="422186" y="202246"/>
                    <a:pt x="433633" y="263950"/>
                  </a:cubicBezTo>
                  <a:cubicBezTo>
                    <a:pt x="441340" y="283687"/>
                    <a:pt x="437888" y="319247"/>
                    <a:pt x="452487" y="339365"/>
                  </a:cubicBezTo>
                  <a:cubicBezTo>
                    <a:pt x="458502" y="351387"/>
                    <a:pt x="465710" y="359823"/>
                    <a:pt x="471341" y="367645"/>
                  </a:cubicBezTo>
                  <a:cubicBezTo>
                    <a:pt x="494259" y="415889"/>
                    <a:pt x="469672" y="381750"/>
                    <a:pt x="509048" y="433633"/>
                  </a:cubicBezTo>
                  <a:cubicBezTo>
                    <a:pt x="525475" y="458016"/>
                    <a:pt x="549877" y="500547"/>
                    <a:pt x="575035" y="527901"/>
                  </a:cubicBezTo>
                  <a:cubicBezTo>
                    <a:pt x="582607" y="537882"/>
                    <a:pt x="598189" y="547000"/>
                    <a:pt x="603316" y="556181"/>
                  </a:cubicBezTo>
                  <a:cubicBezTo>
                    <a:pt x="632107" y="592238"/>
                    <a:pt x="615228" y="576412"/>
                    <a:pt x="631596" y="612742"/>
                  </a:cubicBezTo>
                  <a:cubicBezTo>
                    <a:pt x="633391" y="624813"/>
                    <a:pt x="643743" y="637840"/>
                    <a:pt x="650450" y="650449"/>
                  </a:cubicBezTo>
                  <a:cubicBezTo>
                    <a:pt x="652042" y="677482"/>
                    <a:pt x="654758" y="707374"/>
                    <a:pt x="641023" y="744717"/>
                  </a:cubicBezTo>
                  <a:cubicBezTo>
                    <a:pt x="638262" y="758255"/>
                    <a:pt x="631466" y="763842"/>
                    <a:pt x="622169" y="772998"/>
                  </a:cubicBezTo>
                  <a:cubicBezTo>
                    <a:pt x="604415" y="782633"/>
                    <a:pt x="586243" y="782687"/>
                    <a:pt x="565609" y="791851"/>
                  </a:cubicBezTo>
                  <a:cubicBezTo>
                    <a:pt x="556671" y="794675"/>
                    <a:pt x="546342" y="797186"/>
                    <a:pt x="537328" y="801278"/>
                  </a:cubicBezTo>
                  <a:cubicBezTo>
                    <a:pt x="491762" y="814603"/>
                    <a:pt x="511487" y="805610"/>
                    <a:pt x="471341" y="820132"/>
                  </a:cubicBezTo>
                  <a:cubicBezTo>
                    <a:pt x="312194" y="809061"/>
                    <a:pt x="323009" y="829669"/>
                    <a:pt x="282804" y="810705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17446540">
                    <a:custGeom>
                      <a:avLst/>
                      <a:gdLst>
                        <a:gd name="connsiteX0" fmla="*/ 282804 w 650450"/>
                        <a:gd name="connsiteY0" fmla="*/ 810705 h 820132"/>
                        <a:gd name="connsiteX1" fmla="*/ 235670 w 650450"/>
                        <a:gd name="connsiteY1" fmla="*/ 716437 h 820132"/>
                        <a:gd name="connsiteX2" fmla="*/ 197963 w 650450"/>
                        <a:gd name="connsiteY2" fmla="*/ 659876 h 820132"/>
                        <a:gd name="connsiteX3" fmla="*/ 150829 w 650450"/>
                        <a:gd name="connsiteY3" fmla="*/ 556181 h 820132"/>
                        <a:gd name="connsiteX4" fmla="*/ 141402 w 650450"/>
                        <a:gd name="connsiteY4" fmla="*/ 527901 h 820132"/>
                        <a:gd name="connsiteX5" fmla="*/ 122549 w 650450"/>
                        <a:gd name="connsiteY5" fmla="*/ 499621 h 820132"/>
                        <a:gd name="connsiteX6" fmla="*/ 113122 w 650450"/>
                        <a:gd name="connsiteY6" fmla="*/ 471340 h 820132"/>
                        <a:gd name="connsiteX7" fmla="*/ 75415 w 650450"/>
                        <a:gd name="connsiteY7" fmla="*/ 414779 h 820132"/>
                        <a:gd name="connsiteX8" fmla="*/ 56561 w 650450"/>
                        <a:gd name="connsiteY8" fmla="*/ 358219 h 820132"/>
                        <a:gd name="connsiteX9" fmla="*/ 37708 w 650450"/>
                        <a:gd name="connsiteY9" fmla="*/ 329938 h 820132"/>
                        <a:gd name="connsiteX10" fmla="*/ 9427 w 650450"/>
                        <a:gd name="connsiteY10" fmla="*/ 235670 h 820132"/>
                        <a:gd name="connsiteX11" fmla="*/ 0 w 650450"/>
                        <a:gd name="connsiteY11" fmla="*/ 207390 h 820132"/>
                        <a:gd name="connsiteX12" fmla="*/ 9427 w 650450"/>
                        <a:gd name="connsiteY12" fmla="*/ 113122 h 820132"/>
                        <a:gd name="connsiteX13" fmla="*/ 18854 w 650450"/>
                        <a:gd name="connsiteY13" fmla="*/ 84841 h 820132"/>
                        <a:gd name="connsiteX14" fmla="*/ 37708 w 650450"/>
                        <a:gd name="connsiteY14" fmla="*/ 56561 h 820132"/>
                        <a:gd name="connsiteX15" fmla="*/ 75415 w 650450"/>
                        <a:gd name="connsiteY15" fmla="*/ 28280 h 820132"/>
                        <a:gd name="connsiteX16" fmla="*/ 188536 w 650450"/>
                        <a:gd name="connsiteY16" fmla="*/ 0 h 820132"/>
                        <a:gd name="connsiteX17" fmla="*/ 226244 w 650450"/>
                        <a:gd name="connsiteY17" fmla="*/ 9427 h 820132"/>
                        <a:gd name="connsiteX18" fmla="*/ 320512 w 650450"/>
                        <a:gd name="connsiteY18" fmla="*/ 18854 h 820132"/>
                        <a:gd name="connsiteX19" fmla="*/ 358219 w 650450"/>
                        <a:gd name="connsiteY19" fmla="*/ 65988 h 820132"/>
                        <a:gd name="connsiteX20" fmla="*/ 377072 w 650450"/>
                        <a:gd name="connsiteY20" fmla="*/ 103695 h 820132"/>
                        <a:gd name="connsiteX21" fmla="*/ 395926 w 650450"/>
                        <a:gd name="connsiteY21" fmla="*/ 131975 h 820132"/>
                        <a:gd name="connsiteX22" fmla="*/ 433633 w 650450"/>
                        <a:gd name="connsiteY22" fmla="*/ 263950 h 820132"/>
                        <a:gd name="connsiteX23" fmla="*/ 452487 w 650450"/>
                        <a:gd name="connsiteY23" fmla="*/ 339365 h 820132"/>
                        <a:gd name="connsiteX24" fmla="*/ 471341 w 650450"/>
                        <a:gd name="connsiteY24" fmla="*/ 367645 h 820132"/>
                        <a:gd name="connsiteX25" fmla="*/ 509048 w 650450"/>
                        <a:gd name="connsiteY25" fmla="*/ 433633 h 820132"/>
                        <a:gd name="connsiteX26" fmla="*/ 575035 w 650450"/>
                        <a:gd name="connsiteY26" fmla="*/ 527901 h 820132"/>
                        <a:gd name="connsiteX27" fmla="*/ 603316 w 650450"/>
                        <a:gd name="connsiteY27" fmla="*/ 556181 h 820132"/>
                        <a:gd name="connsiteX28" fmla="*/ 631596 w 650450"/>
                        <a:gd name="connsiteY28" fmla="*/ 612742 h 820132"/>
                        <a:gd name="connsiteX29" fmla="*/ 650450 w 650450"/>
                        <a:gd name="connsiteY29" fmla="*/ 650449 h 820132"/>
                        <a:gd name="connsiteX30" fmla="*/ 641023 w 650450"/>
                        <a:gd name="connsiteY30" fmla="*/ 744717 h 820132"/>
                        <a:gd name="connsiteX31" fmla="*/ 622169 w 650450"/>
                        <a:gd name="connsiteY31" fmla="*/ 772998 h 820132"/>
                        <a:gd name="connsiteX32" fmla="*/ 565609 w 650450"/>
                        <a:gd name="connsiteY32" fmla="*/ 791851 h 820132"/>
                        <a:gd name="connsiteX33" fmla="*/ 537328 w 650450"/>
                        <a:gd name="connsiteY33" fmla="*/ 801278 h 820132"/>
                        <a:gd name="connsiteX34" fmla="*/ 471341 w 650450"/>
                        <a:gd name="connsiteY34" fmla="*/ 820132 h 820132"/>
                        <a:gd name="connsiteX35" fmla="*/ 282804 w 650450"/>
                        <a:gd name="connsiteY35" fmla="*/ 810705 h 8201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650450" h="820132">
                          <a:moveTo>
                            <a:pt x="282804" y="810705"/>
                          </a:moveTo>
                          <a:cubicBezTo>
                            <a:pt x="243526" y="793423"/>
                            <a:pt x="252894" y="747057"/>
                            <a:pt x="235670" y="716437"/>
                          </a:cubicBezTo>
                          <a:cubicBezTo>
                            <a:pt x="224561" y="696688"/>
                            <a:pt x="205128" y="681373"/>
                            <a:pt x="197963" y="659876"/>
                          </a:cubicBezTo>
                          <a:cubicBezTo>
                            <a:pt x="159397" y="544175"/>
                            <a:pt x="202168" y="658855"/>
                            <a:pt x="150829" y="556181"/>
                          </a:cubicBezTo>
                          <a:cubicBezTo>
                            <a:pt x="146385" y="547293"/>
                            <a:pt x="145846" y="536789"/>
                            <a:pt x="141402" y="527901"/>
                          </a:cubicBezTo>
                          <a:cubicBezTo>
                            <a:pt x="136335" y="517768"/>
                            <a:pt x="127616" y="509754"/>
                            <a:pt x="122549" y="499621"/>
                          </a:cubicBezTo>
                          <a:cubicBezTo>
                            <a:pt x="118105" y="490733"/>
                            <a:pt x="117948" y="480026"/>
                            <a:pt x="113122" y="471340"/>
                          </a:cubicBezTo>
                          <a:cubicBezTo>
                            <a:pt x="102118" y="451532"/>
                            <a:pt x="82581" y="436275"/>
                            <a:pt x="75415" y="414779"/>
                          </a:cubicBezTo>
                          <a:cubicBezTo>
                            <a:pt x="69130" y="395926"/>
                            <a:pt x="67584" y="374755"/>
                            <a:pt x="56561" y="358219"/>
                          </a:cubicBezTo>
                          <a:cubicBezTo>
                            <a:pt x="50277" y="348792"/>
                            <a:pt x="42309" y="340291"/>
                            <a:pt x="37708" y="329938"/>
                          </a:cubicBezTo>
                          <a:cubicBezTo>
                            <a:pt x="19785" y="289610"/>
                            <a:pt x="20396" y="274062"/>
                            <a:pt x="9427" y="235670"/>
                          </a:cubicBezTo>
                          <a:cubicBezTo>
                            <a:pt x="6697" y="226116"/>
                            <a:pt x="3142" y="216817"/>
                            <a:pt x="0" y="207390"/>
                          </a:cubicBezTo>
                          <a:cubicBezTo>
                            <a:pt x="3142" y="175967"/>
                            <a:pt x="4625" y="144334"/>
                            <a:pt x="9427" y="113122"/>
                          </a:cubicBezTo>
                          <a:cubicBezTo>
                            <a:pt x="10938" y="103301"/>
                            <a:pt x="14410" y="93729"/>
                            <a:pt x="18854" y="84841"/>
                          </a:cubicBezTo>
                          <a:cubicBezTo>
                            <a:pt x="23921" y="74708"/>
                            <a:pt x="29697" y="64572"/>
                            <a:pt x="37708" y="56561"/>
                          </a:cubicBezTo>
                          <a:cubicBezTo>
                            <a:pt x="48818" y="45451"/>
                            <a:pt x="61362" y="35306"/>
                            <a:pt x="75415" y="28280"/>
                          </a:cubicBezTo>
                          <a:cubicBezTo>
                            <a:pt x="112759" y="9608"/>
                            <a:pt x="148295" y="6707"/>
                            <a:pt x="188536" y="0"/>
                          </a:cubicBezTo>
                          <a:cubicBezTo>
                            <a:pt x="201105" y="3142"/>
                            <a:pt x="213418" y="7595"/>
                            <a:pt x="226244" y="9427"/>
                          </a:cubicBezTo>
                          <a:cubicBezTo>
                            <a:pt x="257506" y="13893"/>
                            <a:pt x="291486" y="6414"/>
                            <a:pt x="320512" y="18854"/>
                          </a:cubicBezTo>
                          <a:cubicBezTo>
                            <a:pt x="339005" y="26780"/>
                            <a:pt x="347058" y="49247"/>
                            <a:pt x="358219" y="65988"/>
                          </a:cubicBezTo>
                          <a:cubicBezTo>
                            <a:pt x="366014" y="77680"/>
                            <a:pt x="370100" y="91494"/>
                            <a:pt x="377072" y="103695"/>
                          </a:cubicBezTo>
                          <a:cubicBezTo>
                            <a:pt x="382693" y="113532"/>
                            <a:pt x="389641" y="122548"/>
                            <a:pt x="395926" y="131975"/>
                          </a:cubicBezTo>
                          <a:cubicBezTo>
                            <a:pt x="413898" y="185889"/>
                            <a:pt x="421794" y="204758"/>
                            <a:pt x="433633" y="263950"/>
                          </a:cubicBezTo>
                          <a:cubicBezTo>
                            <a:pt x="437218" y="281876"/>
                            <a:pt x="442825" y="320041"/>
                            <a:pt x="452487" y="339365"/>
                          </a:cubicBezTo>
                          <a:cubicBezTo>
                            <a:pt x="457554" y="349498"/>
                            <a:pt x="465056" y="358218"/>
                            <a:pt x="471341" y="367645"/>
                          </a:cubicBezTo>
                          <a:cubicBezTo>
                            <a:pt x="487048" y="414770"/>
                            <a:pt x="472729" y="381749"/>
                            <a:pt x="509048" y="433633"/>
                          </a:cubicBezTo>
                          <a:cubicBezTo>
                            <a:pt x="529696" y="463130"/>
                            <a:pt x="551030" y="499896"/>
                            <a:pt x="575035" y="527901"/>
                          </a:cubicBezTo>
                          <a:cubicBezTo>
                            <a:pt x="583711" y="538023"/>
                            <a:pt x="594781" y="545939"/>
                            <a:pt x="603316" y="556181"/>
                          </a:cubicBezTo>
                          <a:cubicBezTo>
                            <a:pt x="629955" y="588148"/>
                            <a:pt x="616591" y="577732"/>
                            <a:pt x="631596" y="612742"/>
                          </a:cubicBezTo>
                          <a:cubicBezTo>
                            <a:pt x="637132" y="625658"/>
                            <a:pt x="644165" y="637880"/>
                            <a:pt x="650450" y="650449"/>
                          </a:cubicBezTo>
                          <a:cubicBezTo>
                            <a:pt x="647308" y="681872"/>
                            <a:pt x="648124" y="713946"/>
                            <a:pt x="641023" y="744717"/>
                          </a:cubicBezTo>
                          <a:cubicBezTo>
                            <a:pt x="638475" y="755757"/>
                            <a:pt x="631777" y="766993"/>
                            <a:pt x="622169" y="772998"/>
                          </a:cubicBezTo>
                          <a:cubicBezTo>
                            <a:pt x="605317" y="783531"/>
                            <a:pt x="584462" y="785567"/>
                            <a:pt x="565609" y="791851"/>
                          </a:cubicBezTo>
                          <a:cubicBezTo>
                            <a:pt x="556182" y="794993"/>
                            <a:pt x="546968" y="798868"/>
                            <a:pt x="537328" y="801278"/>
                          </a:cubicBezTo>
                          <a:cubicBezTo>
                            <a:pt x="489981" y="813115"/>
                            <a:pt x="511912" y="806608"/>
                            <a:pt x="471341" y="820132"/>
                          </a:cubicBezTo>
                          <a:cubicBezTo>
                            <a:pt x="314261" y="809660"/>
                            <a:pt x="322082" y="827987"/>
                            <a:pt x="282804" y="81070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DE6969-BF89-2357-EA5A-F8F79523BCE8}"/>
                </a:ext>
              </a:extLst>
            </p:cNvPr>
            <p:cNvSpPr/>
            <p:nvPr/>
          </p:nvSpPr>
          <p:spPr>
            <a:xfrm>
              <a:off x="1847654" y="2318994"/>
              <a:ext cx="2329240" cy="2253006"/>
            </a:xfrm>
            <a:custGeom>
              <a:avLst/>
              <a:gdLst>
                <a:gd name="connsiteX0" fmla="*/ 150828 w 2329240"/>
                <a:gd name="connsiteY0" fmla="*/ 810705 h 2253006"/>
                <a:gd name="connsiteX1" fmla="*/ 245097 w 2329240"/>
                <a:gd name="connsiteY1" fmla="*/ 744717 h 2253006"/>
                <a:gd name="connsiteX2" fmla="*/ 254523 w 2329240"/>
                <a:gd name="connsiteY2" fmla="*/ 707010 h 2253006"/>
                <a:gd name="connsiteX3" fmla="*/ 263950 w 2329240"/>
                <a:gd name="connsiteY3" fmla="*/ 678730 h 2253006"/>
                <a:gd name="connsiteX4" fmla="*/ 282804 w 2329240"/>
                <a:gd name="connsiteY4" fmla="*/ 612742 h 2253006"/>
                <a:gd name="connsiteX5" fmla="*/ 273377 w 2329240"/>
                <a:gd name="connsiteY5" fmla="*/ 480767 h 2253006"/>
                <a:gd name="connsiteX6" fmla="*/ 273377 w 2329240"/>
                <a:gd name="connsiteY6" fmla="*/ 301658 h 2253006"/>
                <a:gd name="connsiteX7" fmla="*/ 282804 w 2329240"/>
                <a:gd name="connsiteY7" fmla="*/ 273377 h 2253006"/>
                <a:gd name="connsiteX8" fmla="*/ 339365 w 2329240"/>
                <a:gd name="connsiteY8" fmla="*/ 245097 h 2253006"/>
                <a:gd name="connsiteX9" fmla="*/ 405352 w 2329240"/>
                <a:gd name="connsiteY9" fmla="*/ 207390 h 2253006"/>
                <a:gd name="connsiteX10" fmla="*/ 433633 w 2329240"/>
                <a:gd name="connsiteY10" fmla="*/ 197963 h 2253006"/>
                <a:gd name="connsiteX11" fmla="*/ 480767 w 2329240"/>
                <a:gd name="connsiteY11" fmla="*/ 113121 h 2253006"/>
                <a:gd name="connsiteX12" fmla="*/ 499620 w 2329240"/>
                <a:gd name="connsiteY12" fmla="*/ 47134 h 2253006"/>
                <a:gd name="connsiteX13" fmla="*/ 527901 w 2329240"/>
                <a:gd name="connsiteY13" fmla="*/ 37707 h 2253006"/>
                <a:gd name="connsiteX14" fmla="*/ 575035 w 2329240"/>
                <a:gd name="connsiteY14" fmla="*/ 28280 h 2253006"/>
                <a:gd name="connsiteX15" fmla="*/ 603315 w 2329240"/>
                <a:gd name="connsiteY15" fmla="*/ 56561 h 2253006"/>
                <a:gd name="connsiteX16" fmla="*/ 641022 w 2329240"/>
                <a:gd name="connsiteY16" fmla="*/ 75414 h 2253006"/>
                <a:gd name="connsiteX17" fmla="*/ 707010 w 2329240"/>
                <a:gd name="connsiteY17" fmla="*/ 141402 h 2253006"/>
                <a:gd name="connsiteX18" fmla="*/ 838985 w 2329240"/>
                <a:gd name="connsiteY18" fmla="*/ 113121 h 2253006"/>
                <a:gd name="connsiteX19" fmla="*/ 895546 w 2329240"/>
                <a:gd name="connsiteY19" fmla="*/ 75414 h 2253006"/>
                <a:gd name="connsiteX20" fmla="*/ 923826 w 2329240"/>
                <a:gd name="connsiteY20" fmla="*/ 56561 h 2253006"/>
                <a:gd name="connsiteX21" fmla="*/ 952107 w 2329240"/>
                <a:gd name="connsiteY21" fmla="*/ 47134 h 2253006"/>
                <a:gd name="connsiteX22" fmla="*/ 1036948 w 2329240"/>
                <a:gd name="connsiteY22" fmla="*/ 0 h 2253006"/>
                <a:gd name="connsiteX23" fmla="*/ 1131216 w 2329240"/>
                <a:gd name="connsiteY23" fmla="*/ 18853 h 2253006"/>
                <a:gd name="connsiteX24" fmla="*/ 1159497 w 2329240"/>
                <a:gd name="connsiteY24" fmla="*/ 37707 h 2253006"/>
                <a:gd name="connsiteX25" fmla="*/ 1187777 w 2329240"/>
                <a:gd name="connsiteY25" fmla="*/ 47134 h 2253006"/>
                <a:gd name="connsiteX26" fmla="*/ 1234911 w 2329240"/>
                <a:gd name="connsiteY26" fmla="*/ 103695 h 2253006"/>
                <a:gd name="connsiteX27" fmla="*/ 1253765 w 2329240"/>
                <a:gd name="connsiteY27" fmla="*/ 160255 h 2253006"/>
                <a:gd name="connsiteX28" fmla="*/ 1263191 w 2329240"/>
                <a:gd name="connsiteY28" fmla="*/ 188536 h 2253006"/>
                <a:gd name="connsiteX29" fmla="*/ 1272618 w 2329240"/>
                <a:gd name="connsiteY29" fmla="*/ 216816 h 2253006"/>
                <a:gd name="connsiteX30" fmla="*/ 1291472 w 2329240"/>
                <a:gd name="connsiteY30" fmla="*/ 292231 h 2253006"/>
                <a:gd name="connsiteX31" fmla="*/ 1310325 w 2329240"/>
                <a:gd name="connsiteY31" fmla="*/ 320511 h 2253006"/>
                <a:gd name="connsiteX32" fmla="*/ 1348033 w 2329240"/>
                <a:gd name="connsiteY32" fmla="*/ 339365 h 2253006"/>
                <a:gd name="connsiteX33" fmla="*/ 1376313 w 2329240"/>
                <a:gd name="connsiteY33" fmla="*/ 358218 h 2253006"/>
                <a:gd name="connsiteX34" fmla="*/ 1451727 w 2329240"/>
                <a:gd name="connsiteY34" fmla="*/ 377072 h 2253006"/>
                <a:gd name="connsiteX35" fmla="*/ 1489435 w 2329240"/>
                <a:gd name="connsiteY35" fmla="*/ 386499 h 2253006"/>
                <a:gd name="connsiteX36" fmla="*/ 1564849 w 2329240"/>
                <a:gd name="connsiteY36" fmla="*/ 395926 h 2253006"/>
                <a:gd name="connsiteX37" fmla="*/ 1630837 w 2329240"/>
                <a:gd name="connsiteY37" fmla="*/ 414779 h 2253006"/>
                <a:gd name="connsiteX38" fmla="*/ 1659117 w 2329240"/>
                <a:gd name="connsiteY38" fmla="*/ 443060 h 2253006"/>
                <a:gd name="connsiteX39" fmla="*/ 1668544 w 2329240"/>
                <a:gd name="connsiteY39" fmla="*/ 490194 h 2253006"/>
                <a:gd name="connsiteX40" fmla="*/ 1696824 w 2329240"/>
                <a:gd name="connsiteY40" fmla="*/ 471340 h 2253006"/>
                <a:gd name="connsiteX41" fmla="*/ 1725105 w 2329240"/>
                <a:gd name="connsiteY41" fmla="*/ 461913 h 2253006"/>
                <a:gd name="connsiteX42" fmla="*/ 1762812 w 2329240"/>
                <a:gd name="connsiteY42" fmla="*/ 433633 h 2253006"/>
                <a:gd name="connsiteX43" fmla="*/ 1800519 w 2329240"/>
                <a:gd name="connsiteY43" fmla="*/ 348792 h 2253006"/>
                <a:gd name="connsiteX44" fmla="*/ 1809946 w 2329240"/>
                <a:gd name="connsiteY44" fmla="*/ 320511 h 2253006"/>
                <a:gd name="connsiteX45" fmla="*/ 1819373 w 2329240"/>
                <a:gd name="connsiteY45" fmla="*/ 282804 h 2253006"/>
                <a:gd name="connsiteX46" fmla="*/ 1828800 w 2329240"/>
                <a:gd name="connsiteY46" fmla="*/ 254524 h 2253006"/>
                <a:gd name="connsiteX47" fmla="*/ 1866507 w 2329240"/>
                <a:gd name="connsiteY47" fmla="*/ 245097 h 2253006"/>
                <a:gd name="connsiteX48" fmla="*/ 1932494 w 2329240"/>
                <a:gd name="connsiteY48" fmla="*/ 235670 h 2253006"/>
                <a:gd name="connsiteX49" fmla="*/ 1989055 w 2329240"/>
                <a:gd name="connsiteY49" fmla="*/ 226243 h 2253006"/>
                <a:gd name="connsiteX50" fmla="*/ 2055043 w 2329240"/>
                <a:gd name="connsiteY50" fmla="*/ 235670 h 2253006"/>
                <a:gd name="connsiteX51" fmla="*/ 2130457 w 2329240"/>
                <a:gd name="connsiteY51" fmla="*/ 245097 h 2253006"/>
                <a:gd name="connsiteX52" fmla="*/ 2177591 w 2329240"/>
                <a:gd name="connsiteY52" fmla="*/ 263950 h 2253006"/>
                <a:gd name="connsiteX53" fmla="*/ 2205872 w 2329240"/>
                <a:gd name="connsiteY53" fmla="*/ 273377 h 2253006"/>
                <a:gd name="connsiteX54" fmla="*/ 2234152 w 2329240"/>
                <a:gd name="connsiteY54" fmla="*/ 292231 h 2253006"/>
                <a:gd name="connsiteX55" fmla="*/ 2290713 w 2329240"/>
                <a:gd name="connsiteY55" fmla="*/ 358218 h 2253006"/>
                <a:gd name="connsiteX56" fmla="*/ 2328420 w 2329240"/>
                <a:gd name="connsiteY56" fmla="*/ 443060 h 2253006"/>
                <a:gd name="connsiteX57" fmla="*/ 2309567 w 2329240"/>
                <a:gd name="connsiteY57" fmla="*/ 857839 h 2253006"/>
                <a:gd name="connsiteX58" fmla="*/ 2281286 w 2329240"/>
                <a:gd name="connsiteY58" fmla="*/ 933253 h 2253006"/>
                <a:gd name="connsiteX59" fmla="*/ 2253006 w 2329240"/>
                <a:gd name="connsiteY59" fmla="*/ 952107 h 2253006"/>
                <a:gd name="connsiteX60" fmla="*/ 2234152 w 2329240"/>
                <a:gd name="connsiteY60" fmla="*/ 980387 h 2253006"/>
                <a:gd name="connsiteX61" fmla="*/ 2205872 w 2329240"/>
                <a:gd name="connsiteY61" fmla="*/ 989814 h 2253006"/>
                <a:gd name="connsiteX62" fmla="*/ 2130457 w 2329240"/>
                <a:gd name="connsiteY62" fmla="*/ 1018095 h 2253006"/>
                <a:gd name="connsiteX63" fmla="*/ 1913641 w 2329240"/>
                <a:gd name="connsiteY63" fmla="*/ 1018095 h 2253006"/>
                <a:gd name="connsiteX64" fmla="*/ 1885360 w 2329240"/>
                <a:gd name="connsiteY64" fmla="*/ 1046375 h 2253006"/>
                <a:gd name="connsiteX65" fmla="*/ 1866507 w 2329240"/>
                <a:gd name="connsiteY65" fmla="*/ 1102936 h 2253006"/>
                <a:gd name="connsiteX66" fmla="*/ 1885360 w 2329240"/>
                <a:gd name="connsiteY66" fmla="*/ 1282045 h 2253006"/>
                <a:gd name="connsiteX67" fmla="*/ 1866507 w 2329240"/>
                <a:gd name="connsiteY67" fmla="*/ 1376313 h 2253006"/>
                <a:gd name="connsiteX68" fmla="*/ 1847653 w 2329240"/>
                <a:gd name="connsiteY68" fmla="*/ 1404594 h 2253006"/>
                <a:gd name="connsiteX69" fmla="*/ 1838226 w 2329240"/>
                <a:gd name="connsiteY69" fmla="*/ 1432874 h 2253006"/>
                <a:gd name="connsiteX70" fmla="*/ 1781666 w 2329240"/>
                <a:gd name="connsiteY70" fmla="*/ 1489435 h 2253006"/>
                <a:gd name="connsiteX71" fmla="*/ 1762812 w 2329240"/>
                <a:gd name="connsiteY71" fmla="*/ 1517715 h 2253006"/>
                <a:gd name="connsiteX72" fmla="*/ 1706251 w 2329240"/>
                <a:gd name="connsiteY72" fmla="*/ 1555422 h 2253006"/>
                <a:gd name="connsiteX73" fmla="*/ 1649690 w 2329240"/>
                <a:gd name="connsiteY73" fmla="*/ 1611983 h 2253006"/>
                <a:gd name="connsiteX74" fmla="*/ 1630837 w 2329240"/>
                <a:gd name="connsiteY74" fmla="*/ 1640264 h 2253006"/>
                <a:gd name="connsiteX75" fmla="*/ 1574276 w 2329240"/>
                <a:gd name="connsiteY75" fmla="*/ 1677971 h 2253006"/>
                <a:gd name="connsiteX76" fmla="*/ 1545995 w 2329240"/>
                <a:gd name="connsiteY76" fmla="*/ 1696825 h 2253006"/>
                <a:gd name="connsiteX77" fmla="*/ 1517715 w 2329240"/>
                <a:gd name="connsiteY77" fmla="*/ 1706251 h 2253006"/>
                <a:gd name="connsiteX78" fmla="*/ 1480008 w 2329240"/>
                <a:gd name="connsiteY78" fmla="*/ 1715678 h 2253006"/>
                <a:gd name="connsiteX79" fmla="*/ 1376313 w 2329240"/>
                <a:gd name="connsiteY79" fmla="*/ 1753385 h 2253006"/>
                <a:gd name="connsiteX80" fmla="*/ 1263191 w 2329240"/>
                <a:gd name="connsiteY80" fmla="*/ 1772239 h 2253006"/>
                <a:gd name="connsiteX81" fmla="*/ 1140643 w 2329240"/>
                <a:gd name="connsiteY81" fmla="*/ 1791093 h 2253006"/>
                <a:gd name="connsiteX82" fmla="*/ 952107 w 2329240"/>
                <a:gd name="connsiteY82" fmla="*/ 1800519 h 2253006"/>
                <a:gd name="connsiteX83" fmla="*/ 838985 w 2329240"/>
                <a:gd name="connsiteY83" fmla="*/ 1828800 h 2253006"/>
                <a:gd name="connsiteX84" fmla="*/ 754144 w 2329240"/>
                <a:gd name="connsiteY84" fmla="*/ 1885361 h 2253006"/>
                <a:gd name="connsiteX85" fmla="*/ 725864 w 2329240"/>
                <a:gd name="connsiteY85" fmla="*/ 1904214 h 2253006"/>
                <a:gd name="connsiteX86" fmla="*/ 669303 w 2329240"/>
                <a:gd name="connsiteY86" fmla="*/ 1923068 h 2253006"/>
                <a:gd name="connsiteX87" fmla="*/ 612742 w 2329240"/>
                <a:gd name="connsiteY87" fmla="*/ 1951348 h 2253006"/>
                <a:gd name="connsiteX88" fmla="*/ 546754 w 2329240"/>
                <a:gd name="connsiteY88" fmla="*/ 2036190 h 2253006"/>
                <a:gd name="connsiteX89" fmla="*/ 527901 w 2329240"/>
                <a:gd name="connsiteY89" fmla="*/ 2073897 h 2253006"/>
                <a:gd name="connsiteX90" fmla="*/ 509047 w 2329240"/>
                <a:gd name="connsiteY90" fmla="*/ 2102177 h 2253006"/>
                <a:gd name="connsiteX91" fmla="*/ 490193 w 2329240"/>
                <a:gd name="connsiteY91" fmla="*/ 2168165 h 2253006"/>
                <a:gd name="connsiteX92" fmla="*/ 471340 w 2329240"/>
                <a:gd name="connsiteY92" fmla="*/ 2196445 h 2253006"/>
                <a:gd name="connsiteX93" fmla="*/ 461913 w 2329240"/>
                <a:gd name="connsiteY93" fmla="*/ 2224726 h 2253006"/>
                <a:gd name="connsiteX94" fmla="*/ 405352 w 2329240"/>
                <a:gd name="connsiteY94" fmla="*/ 2253006 h 2253006"/>
                <a:gd name="connsiteX95" fmla="*/ 329938 w 2329240"/>
                <a:gd name="connsiteY95" fmla="*/ 2205872 h 2253006"/>
                <a:gd name="connsiteX96" fmla="*/ 320511 w 2329240"/>
                <a:gd name="connsiteY96" fmla="*/ 2168165 h 2253006"/>
                <a:gd name="connsiteX97" fmla="*/ 301657 w 2329240"/>
                <a:gd name="connsiteY97" fmla="*/ 2073897 h 2253006"/>
                <a:gd name="connsiteX98" fmla="*/ 292231 w 2329240"/>
                <a:gd name="connsiteY98" fmla="*/ 1989055 h 2253006"/>
                <a:gd name="connsiteX99" fmla="*/ 282804 w 2329240"/>
                <a:gd name="connsiteY99" fmla="*/ 1847653 h 2253006"/>
                <a:gd name="connsiteX100" fmla="*/ 263950 w 2329240"/>
                <a:gd name="connsiteY100" fmla="*/ 1791093 h 2253006"/>
                <a:gd name="connsiteX101" fmla="*/ 235670 w 2329240"/>
                <a:gd name="connsiteY101" fmla="*/ 1762812 h 2253006"/>
                <a:gd name="connsiteX102" fmla="*/ 141402 w 2329240"/>
                <a:gd name="connsiteY102" fmla="*/ 1706251 h 2253006"/>
                <a:gd name="connsiteX103" fmla="*/ 84841 w 2329240"/>
                <a:gd name="connsiteY103" fmla="*/ 1677971 h 2253006"/>
                <a:gd name="connsiteX104" fmla="*/ 28280 w 2329240"/>
                <a:gd name="connsiteY104" fmla="*/ 1621410 h 2253006"/>
                <a:gd name="connsiteX105" fmla="*/ 0 w 2329240"/>
                <a:gd name="connsiteY105" fmla="*/ 1555422 h 2253006"/>
                <a:gd name="connsiteX106" fmla="*/ 18853 w 2329240"/>
                <a:gd name="connsiteY106" fmla="*/ 1376313 h 2253006"/>
                <a:gd name="connsiteX107" fmla="*/ 37707 w 2329240"/>
                <a:gd name="connsiteY107" fmla="*/ 1310326 h 2253006"/>
                <a:gd name="connsiteX108" fmla="*/ 47134 w 2329240"/>
                <a:gd name="connsiteY108" fmla="*/ 1244338 h 2253006"/>
                <a:gd name="connsiteX109" fmla="*/ 56560 w 2329240"/>
                <a:gd name="connsiteY109" fmla="*/ 1187777 h 2253006"/>
                <a:gd name="connsiteX110" fmla="*/ 75414 w 2329240"/>
                <a:gd name="connsiteY110" fmla="*/ 1055802 h 2253006"/>
                <a:gd name="connsiteX111" fmla="*/ 84841 w 2329240"/>
                <a:gd name="connsiteY111" fmla="*/ 1018095 h 2253006"/>
                <a:gd name="connsiteX112" fmla="*/ 103694 w 2329240"/>
                <a:gd name="connsiteY112" fmla="*/ 904973 h 2253006"/>
                <a:gd name="connsiteX113" fmla="*/ 113121 w 2329240"/>
                <a:gd name="connsiteY113" fmla="*/ 876693 h 2253006"/>
                <a:gd name="connsiteX114" fmla="*/ 131975 w 2329240"/>
                <a:gd name="connsiteY114" fmla="*/ 848412 h 2253006"/>
                <a:gd name="connsiteX115" fmla="*/ 150828 w 2329240"/>
                <a:gd name="connsiteY115" fmla="*/ 810705 h 225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329240" h="2253006" extrusionOk="0">
                  <a:moveTo>
                    <a:pt x="150828" y="810705"/>
                  </a:moveTo>
                  <a:cubicBezTo>
                    <a:pt x="163311" y="789493"/>
                    <a:pt x="226310" y="774860"/>
                    <a:pt x="245097" y="744717"/>
                  </a:cubicBezTo>
                  <a:cubicBezTo>
                    <a:pt x="255292" y="734261"/>
                    <a:pt x="247870" y="719565"/>
                    <a:pt x="254523" y="707010"/>
                  </a:cubicBezTo>
                  <a:cubicBezTo>
                    <a:pt x="256178" y="698505"/>
                    <a:pt x="261176" y="688528"/>
                    <a:pt x="263950" y="678730"/>
                  </a:cubicBezTo>
                  <a:cubicBezTo>
                    <a:pt x="278409" y="590830"/>
                    <a:pt x="272066" y="686216"/>
                    <a:pt x="282804" y="612742"/>
                  </a:cubicBezTo>
                  <a:cubicBezTo>
                    <a:pt x="281231" y="568936"/>
                    <a:pt x="281389" y="516789"/>
                    <a:pt x="273377" y="480767"/>
                  </a:cubicBezTo>
                  <a:cubicBezTo>
                    <a:pt x="249489" y="371058"/>
                    <a:pt x="238932" y="458589"/>
                    <a:pt x="273377" y="301658"/>
                  </a:cubicBezTo>
                  <a:cubicBezTo>
                    <a:pt x="274452" y="289534"/>
                    <a:pt x="276289" y="281563"/>
                    <a:pt x="282804" y="273377"/>
                  </a:cubicBezTo>
                  <a:cubicBezTo>
                    <a:pt x="299852" y="254411"/>
                    <a:pt x="322076" y="254849"/>
                    <a:pt x="339365" y="245097"/>
                  </a:cubicBezTo>
                  <a:cubicBezTo>
                    <a:pt x="434686" y="192216"/>
                    <a:pt x="320009" y="262364"/>
                    <a:pt x="405352" y="207390"/>
                  </a:cubicBezTo>
                  <a:cubicBezTo>
                    <a:pt x="415771" y="205225"/>
                    <a:pt x="424271" y="201775"/>
                    <a:pt x="433633" y="197963"/>
                  </a:cubicBezTo>
                  <a:cubicBezTo>
                    <a:pt x="472895" y="164008"/>
                    <a:pt x="466017" y="175407"/>
                    <a:pt x="480767" y="113121"/>
                  </a:cubicBezTo>
                  <a:cubicBezTo>
                    <a:pt x="481129" y="112548"/>
                    <a:pt x="495483" y="49892"/>
                    <a:pt x="499620" y="47134"/>
                  </a:cubicBezTo>
                  <a:cubicBezTo>
                    <a:pt x="503752" y="40583"/>
                    <a:pt x="516478" y="38887"/>
                    <a:pt x="527901" y="37707"/>
                  </a:cubicBezTo>
                  <a:cubicBezTo>
                    <a:pt x="538908" y="33499"/>
                    <a:pt x="559172" y="31112"/>
                    <a:pt x="575035" y="28280"/>
                  </a:cubicBezTo>
                  <a:cubicBezTo>
                    <a:pt x="584529" y="36799"/>
                    <a:pt x="591382" y="49445"/>
                    <a:pt x="603315" y="56561"/>
                  </a:cubicBezTo>
                  <a:cubicBezTo>
                    <a:pt x="614480" y="65211"/>
                    <a:pt x="632193" y="66300"/>
                    <a:pt x="641022" y="75414"/>
                  </a:cubicBezTo>
                  <a:cubicBezTo>
                    <a:pt x="715905" y="168931"/>
                    <a:pt x="656892" y="111842"/>
                    <a:pt x="707010" y="141402"/>
                  </a:cubicBezTo>
                  <a:cubicBezTo>
                    <a:pt x="734855" y="143870"/>
                    <a:pt x="798482" y="134294"/>
                    <a:pt x="838985" y="113121"/>
                  </a:cubicBezTo>
                  <a:cubicBezTo>
                    <a:pt x="857913" y="95602"/>
                    <a:pt x="880258" y="94952"/>
                    <a:pt x="895546" y="75414"/>
                  </a:cubicBezTo>
                  <a:cubicBezTo>
                    <a:pt x="908165" y="69796"/>
                    <a:pt x="911889" y="61626"/>
                    <a:pt x="923826" y="56561"/>
                  </a:cubicBezTo>
                  <a:cubicBezTo>
                    <a:pt x="937545" y="51761"/>
                    <a:pt x="946160" y="50839"/>
                    <a:pt x="952107" y="47134"/>
                  </a:cubicBezTo>
                  <a:cubicBezTo>
                    <a:pt x="1014968" y="1304"/>
                    <a:pt x="991089" y="17820"/>
                    <a:pt x="1036948" y="0"/>
                  </a:cubicBezTo>
                  <a:cubicBezTo>
                    <a:pt x="1049500" y="-2037"/>
                    <a:pt x="1114377" y="11848"/>
                    <a:pt x="1131216" y="18853"/>
                  </a:cubicBezTo>
                  <a:cubicBezTo>
                    <a:pt x="1140678" y="23525"/>
                    <a:pt x="1148900" y="34083"/>
                    <a:pt x="1159497" y="37707"/>
                  </a:cubicBezTo>
                  <a:cubicBezTo>
                    <a:pt x="1168261" y="41759"/>
                    <a:pt x="1179793" y="42908"/>
                    <a:pt x="1187777" y="47134"/>
                  </a:cubicBezTo>
                  <a:cubicBezTo>
                    <a:pt x="1206092" y="63930"/>
                    <a:pt x="1218849" y="77939"/>
                    <a:pt x="1234911" y="103695"/>
                  </a:cubicBezTo>
                  <a:cubicBezTo>
                    <a:pt x="1243708" y="121141"/>
                    <a:pt x="1244878" y="142862"/>
                    <a:pt x="1253765" y="160255"/>
                  </a:cubicBezTo>
                  <a:cubicBezTo>
                    <a:pt x="1257584" y="170672"/>
                    <a:pt x="1257360" y="181110"/>
                    <a:pt x="1263191" y="188536"/>
                  </a:cubicBezTo>
                  <a:cubicBezTo>
                    <a:pt x="1268625" y="198618"/>
                    <a:pt x="1272269" y="206649"/>
                    <a:pt x="1272618" y="216816"/>
                  </a:cubicBezTo>
                  <a:cubicBezTo>
                    <a:pt x="1275715" y="238130"/>
                    <a:pt x="1281973" y="273337"/>
                    <a:pt x="1291472" y="292231"/>
                  </a:cubicBezTo>
                  <a:cubicBezTo>
                    <a:pt x="1296982" y="302452"/>
                    <a:pt x="1301138" y="313570"/>
                    <a:pt x="1310325" y="320511"/>
                  </a:cubicBezTo>
                  <a:cubicBezTo>
                    <a:pt x="1320110" y="327994"/>
                    <a:pt x="1335185" y="332471"/>
                    <a:pt x="1348033" y="339365"/>
                  </a:cubicBezTo>
                  <a:cubicBezTo>
                    <a:pt x="1358493" y="345641"/>
                    <a:pt x="1365391" y="355831"/>
                    <a:pt x="1376313" y="358218"/>
                  </a:cubicBezTo>
                  <a:cubicBezTo>
                    <a:pt x="1402569" y="371966"/>
                    <a:pt x="1431872" y="373245"/>
                    <a:pt x="1451727" y="377072"/>
                  </a:cubicBezTo>
                  <a:cubicBezTo>
                    <a:pt x="1464653" y="380563"/>
                    <a:pt x="1477462" y="387991"/>
                    <a:pt x="1489435" y="386499"/>
                  </a:cubicBezTo>
                  <a:cubicBezTo>
                    <a:pt x="1519367" y="391659"/>
                    <a:pt x="1538968" y="391926"/>
                    <a:pt x="1564849" y="395926"/>
                  </a:cubicBezTo>
                  <a:cubicBezTo>
                    <a:pt x="1587949" y="401994"/>
                    <a:pt x="1609939" y="404747"/>
                    <a:pt x="1630837" y="414779"/>
                  </a:cubicBezTo>
                  <a:cubicBezTo>
                    <a:pt x="1640016" y="424552"/>
                    <a:pt x="1653218" y="433997"/>
                    <a:pt x="1659117" y="443060"/>
                  </a:cubicBezTo>
                  <a:cubicBezTo>
                    <a:pt x="1667100" y="456657"/>
                    <a:pt x="1654359" y="484849"/>
                    <a:pt x="1668544" y="490194"/>
                  </a:cubicBezTo>
                  <a:cubicBezTo>
                    <a:pt x="1678333" y="497241"/>
                    <a:pt x="1686309" y="475649"/>
                    <a:pt x="1696824" y="471340"/>
                  </a:cubicBezTo>
                  <a:cubicBezTo>
                    <a:pt x="1708241" y="466414"/>
                    <a:pt x="1715900" y="464277"/>
                    <a:pt x="1725105" y="461913"/>
                  </a:cubicBezTo>
                  <a:cubicBezTo>
                    <a:pt x="1735480" y="448586"/>
                    <a:pt x="1751906" y="442935"/>
                    <a:pt x="1762812" y="433633"/>
                  </a:cubicBezTo>
                  <a:cubicBezTo>
                    <a:pt x="1786218" y="413354"/>
                    <a:pt x="1789259" y="384675"/>
                    <a:pt x="1800519" y="348792"/>
                  </a:cubicBezTo>
                  <a:cubicBezTo>
                    <a:pt x="1803336" y="339450"/>
                    <a:pt x="1807261" y="330981"/>
                    <a:pt x="1809946" y="320511"/>
                  </a:cubicBezTo>
                  <a:cubicBezTo>
                    <a:pt x="1814244" y="309978"/>
                    <a:pt x="1817272" y="296650"/>
                    <a:pt x="1819373" y="282804"/>
                  </a:cubicBezTo>
                  <a:cubicBezTo>
                    <a:pt x="1823601" y="272018"/>
                    <a:pt x="1821070" y="259886"/>
                    <a:pt x="1828800" y="254524"/>
                  </a:cubicBezTo>
                  <a:cubicBezTo>
                    <a:pt x="1837077" y="243027"/>
                    <a:pt x="1855039" y="249901"/>
                    <a:pt x="1866507" y="245097"/>
                  </a:cubicBezTo>
                  <a:cubicBezTo>
                    <a:pt x="1894272" y="239460"/>
                    <a:pt x="1911247" y="236251"/>
                    <a:pt x="1932494" y="235670"/>
                  </a:cubicBezTo>
                  <a:cubicBezTo>
                    <a:pt x="1955240" y="228772"/>
                    <a:pt x="1968602" y="234774"/>
                    <a:pt x="1989055" y="226243"/>
                  </a:cubicBezTo>
                  <a:cubicBezTo>
                    <a:pt x="2006820" y="226111"/>
                    <a:pt x="2029573" y="233037"/>
                    <a:pt x="2055043" y="235670"/>
                  </a:cubicBezTo>
                  <a:cubicBezTo>
                    <a:pt x="2079069" y="239279"/>
                    <a:pt x="2108033" y="245603"/>
                    <a:pt x="2130457" y="245097"/>
                  </a:cubicBezTo>
                  <a:cubicBezTo>
                    <a:pt x="2142668" y="248160"/>
                    <a:pt x="2161589" y="253910"/>
                    <a:pt x="2177591" y="263950"/>
                  </a:cubicBezTo>
                  <a:cubicBezTo>
                    <a:pt x="2188237" y="264869"/>
                    <a:pt x="2197319" y="269326"/>
                    <a:pt x="2205872" y="273377"/>
                  </a:cubicBezTo>
                  <a:cubicBezTo>
                    <a:pt x="2216546" y="278803"/>
                    <a:pt x="2227894" y="282909"/>
                    <a:pt x="2234152" y="292231"/>
                  </a:cubicBezTo>
                  <a:cubicBezTo>
                    <a:pt x="2261264" y="318908"/>
                    <a:pt x="2271598" y="328888"/>
                    <a:pt x="2290713" y="358218"/>
                  </a:cubicBezTo>
                  <a:cubicBezTo>
                    <a:pt x="2314837" y="425631"/>
                    <a:pt x="2298259" y="394710"/>
                    <a:pt x="2328420" y="443060"/>
                  </a:cubicBezTo>
                  <a:cubicBezTo>
                    <a:pt x="2296623" y="584122"/>
                    <a:pt x="2357627" y="741230"/>
                    <a:pt x="2309567" y="857839"/>
                  </a:cubicBezTo>
                  <a:cubicBezTo>
                    <a:pt x="2301841" y="886581"/>
                    <a:pt x="2302447" y="910878"/>
                    <a:pt x="2281286" y="933253"/>
                  </a:cubicBezTo>
                  <a:cubicBezTo>
                    <a:pt x="2275045" y="939529"/>
                    <a:pt x="2262789" y="945979"/>
                    <a:pt x="2253006" y="952107"/>
                  </a:cubicBezTo>
                  <a:cubicBezTo>
                    <a:pt x="2247694" y="960007"/>
                    <a:pt x="2245347" y="972526"/>
                    <a:pt x="2234152" y="980387"/>
                  </a:cubicBezTo>
                  <a:cubicBezTo>
                    <a:pt x="2227566" y="986804"/>
                    <a:pt x="2215383" y="988971"/>
                    <a:pt x="2205872" y="989814"/>
                  </a:cubicBezTo>
                  <a:cubicBezTo>
                    <a:pt x="2110741" y="1021762"/>
                    <a:pt x="2211244" y="995606"/>
                    <a:pt x="2130457" y="1018095"/>
                  </a:cubicBezTo>
                  <a:cubicBezTo>
                    <a:pt x="2079318" y="1002580"/>
                    <a:pt x="1986443" y="988035"/>
                    <a:pt x="1913641" y="1018095"/>
                  </a:cubicBezTo>
                  <a:cubicBezTo>
                    <a:pt x="1901353" y="1023032"/>
                    <a:pt x="1897361" y="1036892"/>
                    <a:pt x="1885360" y="1046375"/>
                  </a:cubicBezTo>
                  <a:cubicBezTo>
                    <a:pt x="1879858" y="1064427"/>
                    <a:pt x="1866123" y="1079831"/>
                    <a:pt x="1866507" y="1102936"/>
                  </a:cubicBezTo>
                  <a:cubicBezTo>
                    <a:pt x="1892480" y="1238308"/>
                    <a:pt x="1876483" y="1167987"/>
                    <a:pt x="1885360" y="1282045"/>
                  </a:cubicBezTo>
                  <a:cubicBezTo>
                    <a:pt x="1883300" y="1306864"/>
                    <a:pt x="1880994" y="1342130"/>
                    <a:pt x="1866507" y="1376313"/>
                  </a:cubicBezTo>
                  <a:cubicBezTo>
                    <a:pt x="1861273" y="1386079"/>
                    <a:pt x="1853151" y="1397692"/>
                    <a:pt x="1847653" y="1404594"/>
                  </a:cubicBezTo>
                  <a:cubicBezTo>
                    <a:pt x="1840520" y="1412838"/>
                    <a:pt x="1844242" y="1422751"/>
                    <a:pt x="1838226" y="1432874"/>
                  </a:cubicBezTo>
                  <a:cubicBezTo>
                    <a:pt x="1816153" y="1448973"/>
                    <a:pt x="1794937" y="1469039"/>
                    <a:pt x="1781666" y="1489435"/>
                  </a:cubicBezTo>
                  <a:cubicBezTo>
                    <a:pt x="1778276" y="1500597"/>
                    <a:pt x="1774185" y="1509845"/>
                    <a:pt x="1762812" y="1517715"/>
                  </a:cubicBezTo>
                  <a:cubicBezTo>
                    <a:pt x="1749018" y="1534049"/>
                    <a:pt x="1725115" y="1541235"/>
                    <a:pt x="1706251" y="1555422"/>
                  </a:cubicBezTo>
                  <a:cubicBezTo>
                    <a:pt x="1685226" y="1580829"/>
                    <a:pt x="1666897" y="1588417"/>
                    <a:pt x="1649690" y="1611983"/>
                  </a:cubicBezTo>
                  <a:cubicBezTo>
                    <a:pt x="1641447" y="1620492"/>
                    <a:pt x="1637918" y="1630510"/>
                    <a:pt x="1630837" y="1640264"/>
                  </a:cubicBezTo>
                  <a:cubicBezTo>
                    <a:pt x="1613402" y="1658004"/>
                    <a:pt x="1597629" y="1669144"/>
                    <a:pt x="1574276" y="1677971"/>
                  </a:cubicBezTo>
                  <a:cubicBezTo>
                    <a:pt x="1565581" y="1681068"/>
                    <a:pt x="1558143" y="1690721"/>
                    <a:pt x="1545995" y="1696825"/>
                  </a:cubicBezTo>
                  <a:cubicBezTo>
                    <a:pt x="1537551" y="1700193"/>
                    <a:pt x="1525180" y="1704788"/>
                    <a:pt x="1517715" y="1706251"/>
                  </a:cubicBezTo>
                  <a:cubicBezTo>
                    <a:pt x="1504005" y="1712029"/>
                    <a:pt x="1494327" y="1711955"/>
                    <a:pt x="1480008" y="1715678"/>
                  </a:cubicBezTo>
                  <a:cubicBezTo>
                    <a:pt x="1445682" y="1726790"/>
                    <a:pt x="1411454" y="1740742"/>
                    <a:pt x="1376313" y="1753385"/>
                  </a:cubicBezTo>
                  <a:cubicBezTo>
                    <a:pt x="1285180" y="1789885"/>
                    <a:pt x="1370381" y="1764049"/>
                    <a:pt x="1263191" y="1772239"/>
                  </a:cubicBezTo>
                  <a:cubicBezTo>
                    <a:pt x="1231789" y="1776996"/>
                    <a:pt x="1167213" y="1791663"/>
                    <a:pt x="1140643" y="1791093"/>
                  </a:cubicBezTo>
                  <a:cubicBezTo>
                    <a:pt x="1068245" y="1797440"/>
                    <a:pt x="1013745" y="1802360"/>
                    <a:pt x="952107" y="1800519"/>
                  </a:cubicBezTo>
                  <a:cubicBezTo>
                    <a:pt x="923050" y="1805045"/>
                    <a:pt x="862965" y="1812721"/>
                    <a:pt x="838985" y="1828800"/>
                  </a:cubicBezTo>
                  <a:cubicBezTo>
                    <a:pt x="811599" y="1851658"/>
                    <a:pt x="786590" y="1857853"/>
                    <a:pt x="754144" y="1885361"/>
                  </a:cubicBezTo>
                  <a:cubicBezTo>
                    <a:pt x="746500" y="1892103"/>
                    <a:pt x="737878" y="1903695"/>
                    <a:pt x="725864" y="1904214"/>
                  </a:cubicBezTo>
                  <a:cubicBezTo>
                    <a:pt x="698753" y="1916552"/>
                    <a:pt x="686091" y="1913869"/>
                    <a:pt x="669303" y="1923068"/>
                  </a:cubicBezTo>
                  <a:cubicBezTo>
                    <a:pt x="641053" y="1932425"/>
                    <a:pt x="636965" y="1931095"/>
                    <a:pt x="612742" y="1951348"/>
                  </a:cubicBezTo>
                  <a:cubicBezTo>
                    <a:pt x="595443" y="1975447"/>
                    <a:pt x="564627" y="2008178"/>
                    <a:pt x="546754" y="2036190"/>
                  </a:cubicBezTo>
                  <a:cubicBezTo>
                    <a:pt x="540861" y="2048434"/>
                    <a:pt x="535601" y="2063396"/>
                    <a:pt x="527901" y="2073897"/>
                  </a:cubicBezTo>
                  <a:cubicBezTo>
                    <a:pt x="522589" y="2083781"/>
                    <a:pt x="515654" y="2092951"/>
                    <a:pt x="509047" y="2102177"/>
                  </a:cubicBezTo>
                  <a:cubicBezTo>
                    <a:pt x="509182" y="2111938"/>
                    <a:pt x="499183" y="2154523"/>
                    <a:pt x="490193" y="2168165"/>
                  </a:cubicBezTo>
                  <a:cubicBezTo>
                    <a:pt x="486200" y="2175736"/>
                    <a:pt x="477142" y="2185903"/>
                    <a:pt x="471340" y="2196445"/>
                  </a:cubicBezTo>
                  <a:cubicBezTo>
                    <a:pt x="466973" y="2206438"/>
                    <a:pt x="469461" y="2216799"/>
                    <a:pt x="461913" y="2224726"/>
                  </a:cubicBezTo>
                  <a:cubicBezTo>
                    <a:pt x="450465" y="2238330"/>
                    <a:pt x="423502" y="2245085"/>
                    <a:pt x="405352" y="2253006"/>
                  </a:cubicBezTo>
                  <a:cubicBezTo>
                    <a:pt x="337702" y="2230044"/>
                    <a:pt x="367939" y="2250768"/>
                    <a:pt x="329938" y="2205872"/>
                  </a:cubicBezTo>
                  <a:cubicBezTo>
                    <a:pt x="327372" y="2192677"/>
                    <a:pt x="319760" y="2181674"/>
                    <a:pt x="320511" y="2168165"/>
                  </a:cubicBezTo>
                  <a:cubicBezTo>
                    <a:pt x="286510" y="2066716"/>
                    <a:pt x="316163" y="2115218"/>
                    <a:pt x="301657" y="2073897"/>
                  </a:cubicBezTo>
                  <a:cubicBezTo>
                    <a:pt x="300978" y="2049968"/>
                    <a:pt x="293923" y="2018065"/>
                    <a:pt x="292231" y="1989055"/>
                  </a:cubicBezTo>
                  <a:cubicBezTo>
                    <a:pt x="287261" y="1954785"/>
                    <a:pt x="275512" y="1892291"/>
                    <a:pt x="282804" y="1847653"/>
                  </a:cubicBezTo>
                  <a:cubicBezTo>
                    <a:pt x="280139" y="1824538"/>
                    <a:pt x="274192" y="1808290"/>
                    <a:pt x="263950" y="1791093"/>
                  </a:cubicBezTo>
                  <a:cubicBezTo>
                    <a:pt x="252149" y="1782906"/>
                    <a:pt x="247409" y="1774326"/>
                    <a:pt x="235670" y="1762812"/>
                  </a:cubicBezTo>
                  <a:cubicBezTo>
                    <a:pt x="181072" y="1709704"/>
                    <a:pt x="202771" y="1731212"/>
                    <a:pt x="141402" y="1706251"/>
                  </a:cubicBezTo>
                  <a:cubicBezTo>
                    <a:pt x="94518" y="1676422"/>
                    <a:pt x="134252" y="1707110"/>
                    <a:pt x="84841" y="1677971"/>
                  </a:cubicBezTo>
                  <a:cubicBezTo>
                    <a:pt x="71650" y="1660290"/>
                    <a:pt x="30498" y="1646919"/>
                    <a:pt x="28280" y="1621410"/>
                  </a:cubicBezTo>
                  <a:cubicBezTo>
                    <a:pt x="13074" y="1578906"/>
                    <a:pt x="25700" y="1601062"/>
                    <a:pt x="0" y="1555422"/>
                  </a:cubicBezTo>
                  <a:cubicBezTo>
                    <a:pt x="3865" y="1494304"/>
                    <a:pt x="18079" y="1428247"/>
                    <a:pt x="18853" y="1376313"/>
                  </a:cubicBezTo>
                  <a:cubicBezTo>
                    <a:pt x="26742" y="1352023"/>
                    <a:pt x="29751" y="1334946"/>
                    <a:pt x="37707" y="1310326"/>
                  </a:cubicBezTo>
                  <a:cubicBezTo>
                    <a:pt x="37802" y="1289923"/>
                    <a:pt x="43061" y="1264618"/>
                    <a:pt x="47134" y="1244338"/>
                  </a:cubicBezTo>
                  <a:cubicBezTo>
                    <a:pt x="52400" y="1223048"/>
                    <a:pt x="53154" y="1206144"/>
                    <a:pt x="56560" y="1187777"/>
                  </a:cubicBezTo>
                  <a:cubicBezTo>
                    <a:pt x="67000" y="1126672"/>
                    <a:pt x="66283" y="1109410"/>
                    <a:pt x="75414" y="1055802"/>
                  </a:cubicBezTo>
                  <a:cubicBezTo>
                    <a:pt x="78192" y="1042309"/>
                    <a:pt x="82124" y="1030185"/>
                    <a:pt x="84841" y="1018095"/>
                  </a:cubicBezTo>
                  <a:cubicBezTo>
                    <a:pt x="92197" y="956798"/>
                    <a:pt x="89289" y="952911"/>
                    <a:pt x="103694" y="904973"/>
                  </a:cubicBezTo>
                  <a:cubicBezTo>
                    <a:pt x="108735" y="894648"/>
                    <a:pt x="108911" y="885644"/>
                    <a:pt x="113121" y="876693"/>
                  </a:cubicBezTo>
                  <a:cubicBezTo>
                    <a:pt x="118467" y="869137"/>
                    <a:pt x="124287" y="859803"/>
                    <a:pt x="131975" y="848412"/>
                  </a:cubicBezTo>
                  <a:cubicBezTo>
                    <a:pt x="168195" y="812070"/>
                    <a:pt x="128061" y="830727"/>
                    <a:pt x="150828" y="810705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0828 w 2329240"/>
                        <a:gd name="connsiteY0" fmla="*/ 810705 h 2253006"/>
                        <a:gd name="connsiteX1" fmla="*/ 245097 w 2329240"/>
                        <a:gd name="connsiteY1" fmla="*/ 744717 h 2253006"/>
                        <a:gd name="connsiteX2" fmla="*/ 254523 w 2329240"/>
                        <a:gd name="connsiteY2" fmla="*/ 707010 h 2253006"/>
                        <a:gd name="connsiteX3" fmla="*/ 263950 w 2329240"/>
                        <a:gd name="connsiteY3" fmla="*/ 678730 h 2253006"/>
                        <a:gd name="connsiteX4" fmla="*/ 282804 w 2329240"/>
                        <a:gd name="connsiteY4" fmla="*/ 612742 h 2253006"/>
                        <a:gd name="connsiteX5" fmla="*/ 273377 w 2329240"/>
                        <a:gd name="connsiteY5" fmla="*/ 480767 h 2253006"/>
                        <a:gd name="connsiteX6" fmla="*/ 273377 w 2329240"/>
                        <a:gd name="connsiteY6" fmla="*/ 301658 h 2253006"/>
                        <a:gd name="connsiteX7" fmla="*/ 282804 w 2329240"/>
                        <a:gd name="connsiteY7" fmla="*/ 273377 h 2253006"/>
                        <a:gd name="connsiteX8" fmla="*/ 339365 w 2329240"/>
                        <a:gd name="connsiteY8" fmla="*/ 245097 h 2253006"/>
                        <a:gd name="connsiteX9" fmla="*/ 405352 w 2329240"/>
                        <a:gd name="connsiteY9" fmla="*/ 207390 h 2253006"/>
                        <a:gd name="connsiteX10" fmla="*/ 433633 w 2329240"/>
                        <a:gd name="connsiteY10" fmla="*/ 197963 h 2253006"/>
                        <a:gd name="connsiteX11" fmla="*/ 480767 w 2329240"/>
                        <a:gd name="connsiteY11" fmla="*/ 113121 h 2253006"/>
                        <a:gd name="connsiteX12" fmla="*/ 499620 w 2329240"/>
                        <a:gd name="connsiteY12" fmla="*/ 47134 h 2253006"/>
                        <a:gd name="connsiteX13" fmla="*/ 527901 w 2329240"/>
                        <a:gd name="connsiteY13" fmla="*/ 37707 h 2253006"/>
                        <a:gd name="connsiteX14" fmla="*/ 575035 w 2329240"/>
                        <a:gd name="connsiteY14" fmla="*/ 28280 h 2253006"/>
                        <a:gd name="connsiteX15" fmla="*/ 603315 w 2329240"/>
                        <a:gd name="connsiteY15" fmla="*/ 56561 h 2253006"/>
                        <a:gd name="connsiteX16" fmla="*/ 641022 w 2329240"/>
                        <a:gd name="connsiteY16" fmla="*/ 75414 h 2253006"/>
                        <a:gd name="connsiteX17" fmla="*/ 707010 w 2329240"/>
                        <a:gd name="connsiteY17" fmla="*/ 141402 h 2253006"/>
                        <a:gd name="connsiteX18" fmla="*/ 838985 w 2329240"/>
                        <a:gd name="connsiteY18" fmla="*/ 113121 h 2253006"/>
                        <a:gd name="connsiteX19" fmla="*/ 895546 w 2329240"/>
                        <a:gd name="connsiteY19" fmla="*/ 75414 h 2253006"/>
                        <a:gd name="connsiteX20" fmla="*/ 923826 w 2329240"/>
                        <a:gd name="connsiteY20" fmla="*/ 56561 h 2253006"/>
                        <a:gd name="connsiteX21" fmla="*/ 952107 w 2329240"/>
                        <a:gd name="connsiteY21" fmla="*/ 47134 h 2253006"/>
                        <a:gd name="connsiteX22" fmla="*/ 1036948 w 2329240"/>
                        <a:gd name="connsiteY22" fmla="*/ 0 h 2253006"/>
                        <a:gd name="connsiteX23" fmla="*/ 1131216 w 2329240"/>
                        <a:gd name="connsiteY23" fmla="*/ 18853 h 2253006"/>
                        <a:gd name="connsiteX24" fmla="*/ 1159497 w 2329240"/>
                        <a:gd name="connsiteY24" fmla="*/ 37707 h 2253006"/>
                        <a:gd name="connsiteX25" fmla="*/ 1187777 w 2329240"/>
                        <a:gd name="connsiteY25" fmla="*/ 47134 h 2253006"/>
                        <a:gd name="connsiteX26" fmla="*/ 1234911 w 2329240"/>
                        <a:gd name="connsiteY26" fmla="*/ 103695 h 2253006"/>
                        <a:gd name="connsiteX27" fmla="*/ 1253765 w 2329240"/>
                        <a:gd name="connsiteY27" fmla="*/ 160255 h 2253006"/>
                        <a:gd name="connsiteX28" fmla="*/ 1263191 w 2329240"/>
                        <a:gd name="connsiteY28" fmla="*/ 188536 h 2253006"/>
                        <a:gd name="connsiteX29" fmla="*/ 1272618 w 2329240"/>
                        <a:gd name="connsiteY29" fmla="*/ 216816 h 2253006"/>
                        <a:gd name="connsiteX30" fmla="*/ 1291472 w 2329240"/>
                        <a:gd name="connsiteY30" fmla="*/ 292231 h 2253006"/>
                        <a:gd name="connsiteX31" fmla="*/ 1310325 w 2329240"/>
                        <a:gd name="connsiteY31" fmla="*/ 320511 h 2253006"/>
                        <a:gd name="connsiteX32" fmla="*/ 1348033 w 2329240"/>
                        <a:gd name="connsiteY32" fmla="*/ 339365 h 2253006"/>
                        <a:gd name="connsiteX33" fmla="*/ 1376313 w 2329240"/>
                        <a:gd name="connsiteY33" fmla="*/ 358218 h 2253006"/>
                        <a:gd name="connsiteX34" fmla="*/ 1451727 w 2329240"/>
                        <a:gd name="connsiteY34" fmla="*/ 377072 h 2253006"/>
                        <a:gd name="connsiteX35" fmla="*/ 1489435 w 2329240"/>
                        <a:gd name="connsiteY35" fmla="*/ 386499 h 2253006"/>
                        <a:gd name="connsiteX36" fmla="*/ 1564849 w 2329240"/>
                        <a:gd name="connsiteY36" fmla="*/ 395926 h 2253006"/>
                        <a:gd name="connsiteX37" fmla="*/ 1630837 w 2329240"/>
                        <a:gd name="connsiteY37" fmla="*/ 414779 h 2253006"/>
                        <a:gd name="connsiteX38" fmla="*/ 1659117 w 2329240"/>
                        <a:gd name="connsiteY38" fmla="*/ 443060 h 2253006"/>
                        <a:gd name="connsiteX39" fmla="*/ 1668544 w 2329240"/>
                        <a:gd name="connsiteY39" fmla="*/ 490194 h 2253006"/>
                        <a:gd name="connsiteX40" fmla="*/ 1696824 w 2329240"/>
                        <a:gd name="connsiteY40" fmla="*/ 471340 h 2253006"/>
                        <a:gd name="connsiteX41" fmla="*/ 1725105 w 2329240"/>
                        <a:gd name="connsiteY41" fmla="*/ 461913 h 2253006"/>
                        <a:gd name="connsiteX42" fmla="*/ 1762812 w 2329240"/>
                        <a:gd name="connsiteY42" fmla="*/ 433633 h 2253006"/>
                        <a:gd name="connsiteX43" fmla="*/ 1800519 w 2329240"/>
                        <a:gd name="connsiteY43" fmla="*/ 348792 h 2253006"/>
                        <a:gd name="connsiteX44" fmla="*/ 1809946 w 2329240"/>
                        <a:gd name="connsiteY44" fmla="*/ 320511 h 2253006"/>
                        <a:gd name="connsiteX45" fmla="*/ 1819373 w 2329240"/>
                        <a:gd name="connsiteY45" fmla="*/ 282804 h 2253006"/>
                        <a:gd name="connsiteX46" fmla="*/ 1828800 w 2329240"/>
                        <a:gd name="connsiteY46" fmla="*/ 254524 h 2253006"/>
                        <a:gd name="connsiteX47" fmla="*/ 1866507 w 2329240"/>
                        <a:gd name="connsiteY47" fmla="*/ 245097 h 2253006"/>
                        <a:gd name="connsiteX48" fmla="*/ 1932494 w 2329240"/>
                        <a:gd name="connsiteY48" fmla="*/ 235670 h 2253006"/>
                        <a:gd name="connsiteX49" fmla="*/ 1989055 w 2329240"/>
                        <a:gd name="connsiteY49" fmla="*/ 226243 h 2253006"/>
                        <a:gd name="connsiteX50" fmla="*/ 2055043 w 2329240"/>
                        <a:gd name="connsiteY50" fmla="*/ 235670 h 2253006"/>
                        <a:gd name="connsiteX51" fmla="*/ 2130457 w 2329240"/>
                        <a:gd name="connsiteY51" fmla="*/ 245097 h 2253006"/>
                        <a:gd name="connsiteX52" fmla="*/ 2177591 w 2329240"/>
                        <a:gd name="connsiteY52" fmla="*/ 263950 h 2253006"/>
                        <a:gd name="connsiteX53" fmla="*/ 2205872 w 2329240"/>
                        <a:gd name="connsiteY53" fmla="*/ 273377 h 2253006"/>
                        <a:gd name="connsiteX54" fmla="*/ 2234152 w 2329240"/>
                        <a:gd name="connsiteY54" fmla="*/ 292231 h 2253006"/>
                        <a:gd name="connsiteX55" fmla="*/ 2290713 w 2329240"/>
                        <a:gd name="connsiteY55" fmla="*/ 358218 h 2253006"/>
                        <a:gd name="connsiteX56" fmla="*/ 2328420 w 2329240"/>
                        <a:gd name="connsiteY56" fmla="*/ 443060 h 2253006"/>
                        <a:gd name="connsiteX57" fmla="*/ 2309567 w 2329240"/>
                        <a:gd name="connsiteY57" fmla="*/ 857839 h 2253006"/>
                        <a:gd name="connsiteX58" fmla="*/ 2281286 w 2329240"/>
                        <a:gd name="connsiteY58" fmla="*/ 933253 h 2253006"/>
                        <a:gd name="connsiteX59" fmla="*/ 2253006 w 2329240"/>
                        <a:gd name="connsiteY59" fmla="*/ 952107 h 2253006"/>
                        <a:gd name="connsiteX60" fmla="*/ 2234152 w 2329240"/>
                        <a:gd name="connsiteY60" fmla="*/ 980387 h 2253006"/>
                        <a:gd name="connsiteX61" fmla="*/ 2205872 w 2329240"/>
                        <a:gd name="connsiteY61" fmla="*/ 989814 h 2253006"/>
                        <a:gd name="connsiteX62" fmla="*/ 2130457 w 2329240"/>
                        <a:gd name="connsiteY62" fmla="*/ 1018095 h 2253006"/>
                        <a:gd name="connsiteX63" fmla="*/ 1913641 w 2329240"/>
                        <a:gd name="connsiteY63" fmla="*/ 1018095 h 2253006"/>
                        <a:gd name="connsiteX64" fmla="*/ 1885360 w 2329240"/>
                        <a:gd name="connsiteY64" fmla="*/ 1046375 h 2253006"/>
                        <a:gd name="connsiteX65" fmla="*/ 1866507 w 2329240"/>
                        <a:gd name="connsiteY65" fmla="*/ 1102936 h 2253006"/>
                        <a:gd name="connsiteX66" fmla="*/ 1885360 w 2329240"/>
                        <a:gd name="connsiteY66" fmla="*/ 1282045 h 2253006"/>
                        <a:gd name="connsiteX67" fmla="*/ 1866507 w 2329240"/>
                        <a:gd name="connsiteY67" fmla="*/ 1376313 h 2253006"/>
                        <a:gd name="connsiteX68" fmla="*/ 1847653 w 2329240"/>
                        <a:gd name="connsiteY68" fmla="*/ 1404594 h 2253006"/>
                        <a:gd name="connsiteX69" fmla="*/ 1838226 w 2329240"/>
                        <a:gd name="connsiteY69" fmla="*/ 1432874 h 2253006"/>
                        <a:gd name="connsiteX70" fmla="*/ 1781666 w 2329240"/>
                        <a:gd name="connsiteY70" fmla="*/ 1489435 h 2253006"/>
                        <a:gd name="connsiteX71" fmla="*/ 1762812 w 2329240"/>
                        <a:gd name="connsiteY71" fmla="*/ 1517715 h 2253006"/>
                        <a:gd name="connsiteX72" fmla="*/ 1706251 w 2329240"/>
                        <a:gd name="connsiteY72" fmla="*/ 1555422 h 2253006"/>
                        <a:gd name="connsiteX73" fmla="*/ 1649690 w 2329240"/>
                        <a:gd name="connsiteY73" fmla="*/ 1611983 h 2253006"/>
                        <a:gd name="connsiteX74" fmla="*/ 1630837 w 2329240"/>
                        <a:gd name="connsiteY74" fmla="*/ 1640264 h 2253006"/>
                        <a:gd name="connsiteX75" fmla="*/ 1574276 w 2329240"/>
                        <a:gd name="connsiteY75" fmla="*/ 1677971 h 2253006"/>
                        <a:gd name="connsiteX76" fmla="*/ 1545995 w 2329240"/>
                        <a:gd name="connsiteY76" fmla="*/ 1696825 h 2253006"/>
                        <a:gd name="connsiteX77" fmla="*/ 1517715 w 2329240"/>
                        <a:gd name="connsiteY77" fmla="*/ 1706251 h 2253006"/>
                        <a:gd name="connsiteX78" fmla="*/ 1480008 w 2329240"/>
                        <a:gd name="connsiteY78" fmla="*/ 1715678 h 2253006"/>
                        <a:gd name="connsiteX79" fmla="*/ 1376313 w 2329240"/>
                        <a:gd name="connsiteY79" fmla="*/ 1753385 h 2253006"/>
                        <a:gd name="connsiteX80" fmla="*/ 1263191 w 2329240"/>
                        <a:gd name="connsiteY80" fmla="*/ 1772239 h 2253006"/>
                        <a:gd name="connsiteX81" fmla="*/ 1140643 w 2329240"/>
                        <a:gd name="connsiteY81" fmla="*/ 1791093 h 2253006"/>
                        <a:gd name="connsiteX82" fmla="*/ 952107 w 2329240"/>
                        <a:gd name="connsiteY82" fmla="*/ 1800519 h 2253006"/>
                        <a:gd name="connsiteX83" fmla="*/ 838985 w 2329240"/>
                        <a:gd name="connsiteY83" fmla="*/ 1828800 h 2253006"/>
                        <a:gd name="connsiteX84" fmla="*/ 754144 w 2329240"/>
                        <a:gd name="connsiteY84" fmla="*/ 1885361 h 2253006"/>
                        <a:gd name="connsiteX85" fmla="*/ 725864 w 2329240"/>
                        <a:gd name="connsiteY85" fmla="*/ 1904214 h 2253006"/>
                        <a:gd name="connsiteX86" fmla="*/ 669303 w 2329240"/>
                        <a:gd name="connsiteY86" fmla="*/ 1923068 h 2253006"/>
                        <a:gd name="connsiteX87" fmla="*/ 612742 w 2329240"/>
                        <a:gd name="connsiteY87" fmla="*/ 1951348 h 2253006"/>
                        <a:gd name="connsiteX88" fmla="*/ 546754 w 2329240"/>
                        <a:gd name="connsiteY88" fmla="*/ 2036190 h 2253006"/>
                        <a:gd name="connsiteX89" fmla="*/ 527901 w 2329240"/>
                        <a:gd name="connsiteY89" fmla="*/ 2073897 h 2253006"/>
                        <a:gd name="connsiteX90" fmla="*/ 509047 w 2329240"/>
                        <a:gd name="connsiteY90" fmla="*/ 2102177 h 2253006"/>
                        <a:gd name="connsiteX91" fmla="*/ 490193 w 2329240"/>
                        <a:gd name="connsiteY91" fmla="*/ 2168165 h 2253006"/>
                        <a:gd name="connsiteX92" fmla="*/ 471340 w 2329240"/>
                        <a:gd name="connsiteY92" fmla="*/ 2196445 h 2253006"/>
                        <a:gd name="connsiteX93" fmla="*/ 461913 w 2329240"/>
                        <a:gd name="connsiteY93" fmla="*/ 2224726 h 2253006"/>
                        <a:gd name="connsiteX94" fmla="*/ 405352 w 2329240"/>
                        <a:gd name="connsiteY94" fmla="*/ 2253006 h 2253006"/>
                        <a:gd name="connsiteX95" fmla="*/ 329938 w 2329240"/>
                        <a:gd name="connsiteY95" fmla="*/ 2205872 h 2253006"/>
                        <a:gd name="connsiteX96" fmla="*/ 320511 w 2329240"/>
                        <a:gd name="connsiteY96" fmla="*/ 2168165 h 2253006"/>
                        <a:gd name="connsiteX97" fmla="*/ 301657 w 2329240"/>
                        <a:gd name="connsiteY97" fmla="*/ 2073897 h 2253006"/>
                        <a:gd name="connsiteX98" fmla="*/ 292231 w 2329240"/>
                        <a:gd name="connsiteY98" fmla="*/ 1989055 h 2253006"/>
                        <a:gd name="connsiteX99" fmla="*/ 282804 w 2329240"/>
                        <a:gd name="connsiteY99" fmla="*/ 1847653 h 2253006"/>
                        <a:gd name="connsiteX100" fmla="*/ 263950 w 2329240"/>
                        <a:gd name="connsiteY100" fmla="*/ 1791093 h 2253006"/>
                        <a:gd name="connsiteX101" fmla="*/ 235670 w 2329240"/>
                        <a:gd name="connsiteY101" fmla="*/ 1762812 h 2253006"/>
                        <a:gd name="connsiteX102" fmla="*/ 141402 w 2329240"/>
                        <a:gd name="connsiteY102" fmla="*/ 1706251 h 2253006"/>
                        <a:gd name="connsiteX103" fmla="*/ 84841 w 2329240"/>
                        <a:gd name="connsiteY103" fmla="*/ 1677971 h 2253006"/>
                        <a:gd name="connsiteX104" fmla="*/ 28280 w 2329240"/>
                        <a:gd name="connsiteY104" fmla="*/ 1621410 h 2253006"/>
                        <a:gd name="connsiteX105" fmla="*/ 0 w 2329240"/>
                        <a:gd name="connsiteY105" fmla="*/ 1555422 h 2253006"/>
                        <a:gd name="connsiteX106" fmla="*/ 18853 w 2329240"/>
                        <a:gd name="connsiteY106" fmla="*/ 1376313 h 2253006"/>
                        <a:gd name="connsiteX107" fmla="*/ 37707 w 2329240"/>
                        <a:gd name="connsiteY107" fmla="*/ 1310326 h 2253006"/>
                        <a:gd name="connsiteX108" fmla="*/ 47134 w 2329240"/>
                        <a:gd name="connsiteY108" fmla="*/ 1244338 h 2253006"/>
                        <a:gd name="connsiteX109" fmla="*/ 56560 w 2329240"/>
                        <a:gd name="connsiteY109" fmla="*/ 1187777 h 2253006"/>
                        <a:gd name="connsiteX110" fmla="*/ 75414 w 2329240"/>
                        <a:gd name="connsiteY110" fmla="*/ 1055802 h 2253006"/>
                        <a:gd name="connsiteX111" fmla="*/ 84841 w 2329240"/>
                        <a:gd name="connsiteY111" fmla="*/ 1018095 h 2253006"/>
                        <a:gd name="connsiteX112" fmla="*/ 103694 w 2329240"/>
                        <a:gd name="connsiteY112" fmla="*/ 904973 h 2253006"/>
                        <a:gd name="connsiteX113" fmla="*/ 113121 w 2329240"/>
                        <a:gd name="connsiteY113" fmla="*/ 876693 h 2253006"/>
                        <a:gd name="connsiteX114" fmla="*/ 131975 w 2329240"/>
                        <a:gd name="connsiteY114" fmla="*/ 848412 h 2253006"/>
                        <a:gd name="connsiteX115" fmla="*/ 150828 w 2329240"/>
                        <a:gd name="connsiteY115" fmla="*/ 810705 h 22530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</a:cxnLst>
                      <a:rect l="l" t="t" r="r" b="b"/>
                      <a:pathLst>
                        <a:path w="2329240" h="2253006">
                          <a:moveTo>
                            <a:pt x="150828" y="810705"/>
                          </a:moveTo>
                          <a:cubicBezTo>
                            <a:pt x="169682" y="793423"/>
                            <a:pt x="228299" y="774114"/>
                            <a:pt x="245097" y="744717"/>
                          </a:cubicBezTo>
                          <a:cubicBezTo>
                            <a:pt x="251525" y="733468"/>
                            <a:pt x="250964" y="719467"/>
                            <a:pt x="254523" y="707010"/>
                          </a:cubicBezTo>
                          <a:cubicBezTo>
                            <a:pt x="257253" y="697456"/>
                            <a:pt x="261220" y="688284"/>
                            <a:pt x="263950" y="678730"/>
                          </a:cubicBezTo>
                          <a:cubicBezTo>
                            <a:pt x="287624" y="595872"/>
                            <a:pt x="260202" y="680547"/>
                            <a:pt x="282804" y="612742"/>
                          </a:cubicBezTo>
                          <a:cubicBezTo>
                            <a:pt x="279662" y="568750"/>
                            <a:pt x="277559" y="524672"/>
                            <a:pt x="273377" y="480767"/>
                          </a:cubicBezTo>
                          <a:cubicBezTo>
                            <a:pt x="263127" y="373146"/>
                            <a:pt x="254393" y="444032"/>
                            <a:pt x="273377" y="301658"/>
                          </a:cubicBezTo>
                          <a:cubicBezTo>
                            <a:pt x="274690" y="291808"/>
                            <a:pt x="276596" y="281136"/>
                            <a:pt x="282804" y="273377"/>
                          </a:cubicBezTo>
                          <a:cubicBezTo>
                            <a:pt x="298556" y="253686"/>
                            <a:pt x="318576" y="254007"/>
                            <a:pt x="339365" y="245097"/>
                          </a:cubicBezTo>
                          <a:cubicBezTo>
                            <a:pt x="455062" y="195512"/>
                            <a:pt x="310673" y="254729"/>
                            <a:pt x="405352" y="207390"/>
                          </a:cubicBezTo>
                          <a:cubicBezTo>
                            <a:pt x="414240" y="202946"/>
                            <a:pt x="424206" y="201105"/>
                            <a:pt x="433633" y="197963"/>
                          </a:cubicBezTo>
                          <a:cubicBezTo>
                            <a:pt x="470805" y="160789"/>
                            <a:pt x="465389" y="174637"/>
                            <a:pt x="480767" y="113121"/>
                          </a:cubicBezTo>
                          <a:cubicBezTo>
                            <a:pt x="480849" y="112793"/>
                            <a:pt x="495111" y="51643"/>
                            <a:pt x="499620" y="47134"/>
                          </a:cubicBezTo>
                          <a:cubicBezTo>
                            <a:pt x="506647" y="40108"/>
                            <a:pt x="518261" y="40117"/>
                            <a:pt x="527901" y="37707"/>
                          </a:cubicBezTo>
                          <a:cubicBezTo>
                            <a:pt x="543445" y="33821"/>
                            <a:pt x="559324" y="31422"/>
                            <a:pt x="575035" y="28280"/>
                          </a:cubicBezTo>
                          <a:cubicBezTo>
                            <a:pt x="584462" y="37707"/>
                            <a:pt x="592467" y="48812"/>
                            <a:pt x="603315" y="56561"/>
                          </a:cubicBezTo>
                          <a:cubicBezTo>
                            <a:pt x="614750" y="64729"/>
                            <a:pt x="631085" y="65477"/>
                            <a:pt x="641022" y="75414"/>
                          </a:cubicBezTo>
                          <a:cubicBezTo>
                            <a:pt x="716657" y="151048"/>
                            <a:pt x="643019" y="120071"/>
                            <a:pt x="707010" y="141402"/>
                          </a:cubicBezTo>
                          <a:cubicBezTo>
                            <a:pt x="738922" y="137413"/>
                            <a:pt x="807986" y="133787"/>
                            <a:pt x="838985" y="113121"/>
                          </a:cubicBezTo>
                          <a:lnTo>
                            <a:pt x="895546" y="75414"/>
                          </a:lnTo>
                          <a:cubicBezTo>
                            <a:pt x="904973" y="69130"/>
                            <a:pt x="913078" y="60144"/>
                            <a:pt x="923826" y="56561"/>
                          </a:cubicBezTo>
                          <a:lnTo>
                            <a:pt x="952107" y="47134"/>
                          </a:lnTo>
                          <a:cubicBezTo>
                            <a:pt x="1016936" y="3915"/>
                            <a:pt x="987172" y="16593"/>
                            <a:pt x="1036948" y="0"/>
                          </a:cubicBezTo>
                          <a:cubicBezTo>
                            <a:pt x="1049701" y="2126"/>
                            <a:pt x="1113322" y="11184"/>
                            <a:pt x="1131216" y="18853"/>
                          </a:cubicBezTo>
                          <a:cubicBezTo>
                            <a:pt x="1141630" y="23316"/>
                            <a:pt x="1149363" y="32640"/>
                            <a:pt x="1159497" y="37707"/>
                          </a:cubicBezTo>
                          <a:cubicBezTo>
                            <a:pt x="1168385" y="42151"/>
                            <a:pt x="1178350" y="43992"/>
                            <a:pt x="1187777" y="47134"/>
                          </a:cubicBezTo>
                          <a:cubicBezTo>
                            <a:pt x="1205537" y="64894"/>
                            <a:pt x="1224411" y="80071"/>
                            <a:pt x="1234911" y="103695"/>
                          </a:cubicBezTo>
                          <a:cubicBezTo>
                            <a:pt x="1242982" y="121855"/>
                            <a:pt x="1247481" y="141402"/>
                            <a:pt x="1253765" y="160255"/>
                          </a:cubicBezTo>
                          <a:lnTo>
                            <a:pt x="1263191" y="188536"/>
                          </a:lnTo>
                          <a:cubicBezTo>
                            <a:pt x="1266333" y="197963"/>
                            <a:pt x="1270669" y="207072"/>
                            <a:pt x="1272618" y="216816"/>
                          </a:cubicBezTo>
                          <a:cubicBezTo>
                            <a:pt x="1276204" y="234744"/>
                            <a:pt x="1281810" y="272906"/>
                            <a:pt x="1291472" y="292231"/>
                          </a:cubicBezTo>
                          <a:cubicBezTo>
                            <a:pt x="1296539" y="302364"/>
                            <a:pt x="1301622" y="313258"/>
                            <a:pt x="1310325" y="320511"/>
                          </a:cubicBezTo>
                          <a:cubicBezTo>
                            <a:pt x="1321121" y="329507"/>
                            <a:pt x="1335832" y="332393"/>
                            <a:pt x="1348033" y="339365"/>
                          </a:cubicBezTo>
                          <a:cubicBezTo>
                            <a:pt x="1357870" y="344986"/>
                            <a:pt x="1365666" y="354346"/>
                            <a:pt x="1376313" y="358218"/>
                          </a:cubicBezTo>
                          <a:cubicBezTo>
                            <a:pt x="1400665" y="367073"/>
                            <a:pt x="1426589" y="370787"/>
                            <a:pt x="1451727" y="377072"/>
                          </a:cubicBezTo>
                          <a:cubicBezTo>
                            <a:pt x="1464296" y="380214"/>
                            <a:pt x="1476579" y="384892"/>
                            <a:pt x="1489435" y="386499"/>
                          </a:cubicBezTo>
                          <a:cubicBezTo>
                            <a:pt x="1514573" y="389641"/>
                            <a:pt x="1539860" y="391761"/>
                            <a:pt x="1564849" y="395926"/>
                          </a:cubicBezTo>
                          <a:cubicBezTo>
                            <a:pt x="1588528" y="399872"/>
                            <a:pt x="1608419" y="407306"/>
                            <a:pt x="1630837" y="414779"/>
                          </a:cubicBezTo>
                          <a:cubicBezTo>
                            <a:pt x="1640264" y="424206"/>
                            <a:pt x="1653155" y="431136"/>
                            <a:pt x="1659117" y="443060"/>
                          </a:cubicBezTo>
                          <a:cubicBezTo>
                            <a:pt x="1666282" y="457391"/>
                            <a:pt x="1655726" y="480581"/>
                            <a:pt x="1668544" y="490194"/>
                          </a:cubicBezTo>
                          <a:cubicBezTo>
                            <a:pt x="1677608" y="496992"/>
                            <a:pt x="1686691" y="476407"/>
                            <a:pt x="1696824" y="471340"/>
                          </a:cubicBezTo>
                          <a:cubicBezTo>
                            <a:pt x="1705712" y="466896"/>
                            <a:pt x="1715678" y="465055"/>
                            <a:pt x="1725105" y="461913"/>
                          </a:cubicBezTo>
                          <a:cubicBezTo>
                            <a:pt x="1737674" y="452486"/>
                            <a:pt x="1751703" y="444742"/>
                            <a:pt x="1762812" y="433633"/>
                          </a:cubicBezTo>
                          <a:cubicBezTo>
                            <a:pt x="1785220" y="411225"/>
                            <a:pt x="1791185" y="376796"/>
                            <a:pt x="1800519" y="348792"/>
                          </a:cubicBezTo>
                          <a:cubicBezTo>
                            <a:pt x="1803661" y="339365"/>
                            <a:pt x="1807536" y="330151"/>
                            <a:pt x="1809946" y="320511"/>
                          </a:cubicBezTo>
                          <a:cubicBezTo>
                            <a:pt x="1813088" y="307942"/>
                            <a:pt x="1815814" y="295261"/>
                            <a:pt x="1819373" y="282804"/>
                          </a:cubicBezTo>
                          <a:cubicBezTo>
                            <a:pt x="1822103" y="273250"/>
                            <a:pt x="1821041" y="260731"/>
                            <a:pt x="1828800" y="254524"/>
                          </a:cubicBezTo>
                          <a:cubicBezTo>
                            <a:pt x="1838917" y="246431"/>
                            <a:pt x="1853760" y="247415"/>
                            <a:pt x="1866507" y="245097"/>
                          </a:cubicBezTo>
                          <a:cubicBezTo>
                            <a:pt x="1888368" y="241122"/>
                            <a:pt x="1910533" y="239049"/>
                            <a:pt x="1932494" y="235670"/>
                          </a:cubicBezTo>
                          <a:cubicBezTo>
                            <a:pt x="1951385" y="232764"/>
                            <a:pt x="1970201" y="229385"/>
                            <a:pt x="1989055" y="226243"/>
                          </a:cubicBezTo>
                          <a:lnTo>
                            <a:pt x="2055043" y="235670"/>
                          </a:lnTo>
                          <a:cubicBezTo>
                            <a:pt x="2080154" y="239018"/>
                            <a:pt x="2105772" y="239401"/>
                            <a:pt x="2130457" y="245097"/>
                          </a:cubicBezTo>
                          <a:cubicBezTo>
                            <a:pt x="2146945" y="248902"/>
                            <a:pt x="2161747" y="258009"/>
                            <a:pt x="2177591" y="263950"/>
                          </a:cubicBezTo>
                          <a:cubicBezTo>
                            <a:pt x="2186895" y="267439"/>
                            <a:pt x="2196445" y="270235"/>
                            <a:pt x="2205872" y="273377"/>
                          </a:cubicBezTo>
                          <a:cubicBezTo>
                            <a:pt x="2215299" y="279662"/>
                            <a:pt x="2225448" y="284978"/>
                            <a:pt x="2234152" y="292231"/>
                          </a:cubicBezTo>
                          <a:cubicBezTo>
                            <a:pt x="2260415" y="314117"/>
                            <a:pt x="2269905" y="330473"/>
                            <a:pt x="2290713" y="358218"/>
                          </a:cubicBezTo>
                          <a:cubicBezTo>
                            <a:pt x="2313150" y="425527"/>
                            <a:pt x="2298544" y="398243"/>
                            <a:pt x="2328420" y="443060"/>
                          </a:cubicBezTo>
                          <a:cubicBezTo>
                            <a:pt x="2322136" y="581320"/>
                            <a:pt x="2343135" y="723569"/>
                            <a:pt x="2309567" y="857839"/>
                          </a:cubicBezTo>
                          <a:cubicBezTo>
                            <a:pt x="2303224" y="883210"/>
                            <a:pt x="2298892" y="912126"/>
                            <a:pt x="2281286" y="933253"/>
                          </a:cubicBezTo>
                          <a:cubicBezTo>
                            <a:pt x="2274033" y="941957"/>
                            <a:pt x="2262433" y="945822"/>
                            <a:pt x="2253006" y="952107"/>
                          </a:cubicBezTo>
                          <a:cubicBezTo>
                            <a:pt x="2246721" y="961534"/>
                            <a:pt x="2242999" y="973309"/>
                            <a:pt x="2234152" y="980387"/>
                          </a:cubicBezTo>
                          <a:cubicBezTo>
                            <a:pt x="2226393" y="986594"/>
                            <a:pt x="2215176" y="986325"/>
                            <a:pt x="2205872" y="989814"/>
                          </a:cubicBezTo>
                          <a:cubicBezTo>
                            <a:pt x="2115706" y="1023627"/>
                            <a:pt x="2194643" y="996700"/>
                            <a:pt x="2130457" y="1018095"/>
                          </a:cubicBezTo>
                          <a:cubicBezTo>
                            <a:pt x="2079596" y="1014462"/>
                            <a:pt x="1971672" y="998751"/>
                            <a:pt x="1913641" y="1018095"/>
                          </a:cubicBezTo>
                          <a:cubicBezTo>
                            <a:pt x="1900994" y="1022311"/>
                            <a:pt x="1894787" y="1036948"/>
                            <a:pt x="1885360" y="1046375"/>
                          </a:cubicBezTo>
                          <a:cubicBezTo>
                            <a:pt x="1879076" y="1065229"/>
                            <a:pt x="1864708" y="1083144"/>
                            <a:pt x="1866507" y="1102936"/>
                          </a:cubicBezTo>
                          <a:cubicBezTo>
                            <a:pt x="1878228" y="1231861"/>
                            <a:pt x="1871629" y="1172191"/>
                            <a:pt x="1885360" y="1282045"/>
                          </a:cubicBezTo>
                          <a:cubicBezTo>
                            <a:pt x="1881886" y="1306367"/>
                            <a:pt x="1879671" y="1349986"/>
                            <a:pt x="1866507" y="1376313"/>
                          </a:cubicBezTo>
                          <a:cubicBezTo>
                            <a:pt x="1861440" y="1386447"/>
                            <a:pt x="1852720" y="1394460"/>
                            <a:pt x="1847653" y="1404594"/>
                          </a:cubicBezTo>
                          <a:cubicBezTo>
                            <a:pt x="1843209" y="1413482"/>
                            <a:pt x="1844326" y="1425030"/>
                            <a:pt x="1838226" y="1432874"/>
                          </a:cubicBezTo>
                          <a:cubicBezTo>
                            <a:pt x="1821857" y="1453920"/>
                            <a:pt x="1796456" y="1467250"/>
                            <a:pt x="1781666" y="1489435"/>
                          </a:cubicBezTo>
                          <a:cubicBezTo>
                            <a:pt x="1775381" y="1498862"/>
                            <a:pt x="1771338" y="1510255"/>
                            <a:pt x="1762812" y="1517715"/>
                          </a:cubicBezTo>
                          <a:cubicBezTo>
                            <a:pt x="1745759" y="1532636"/>
                            <a:pt x="1722273" y="1539400"/>
                            <a:pt x="1706251" y="1555422"/>
                          </a:cubicBezTo>
                          <a:cubicBezTo>
                            <a:pt x="1687397" y="1574276"/>
                            <a:pt x="1664479" y="1589798"/>
                            <a:pt x="1649690" y="1611983"/>
                          </a:cubicBezTo>
                          <a:cubicBezTo>
                            <a:pt x="1643406" y="1621410"/>
                            <a:pt x="1639363" y="1632803"/>
                            <a:pt x="1630837" y="1640264"/>
                          </a:cubicBezTo>
                          <a:cubicBezTo>
                            <a:pt x="1613784" y="1655185"/>
                            <a:pt x="1593130" y="1665402"/>
                            <a:pt x="1574276" y="1677971"/>
                          </a:cubicBezTo>
                          <a:cubicBezTo>
                            <a:pt x="1564849" y="1684256"/>
                            <a:pt x="1556744" y="1693242"/>
                            <a:pt x="1545995" y="1696825"/>
                          </a:cubicBezTo>
                          <a:cubicBezTo>
                            <a:pt x="1536568" y="1699967"/>
                            <a:pt x="1527269" y="1703521"/>
                            <a:pt x="1517715" y="1706251"/>
                          </a:cubicBezTo>
                          <a:cubicBezTo>
                            <a:pt x="1505258" y="1709810"/>
                            <a:pt x="1492299" y="1711581"/>
                            <a:pt x="1480008" y="1715678"/>
                          </a:cubicBezTo>
                          <a:cubicBezTo>
                            <a:pt x="1443450" y="1727864"/>
                            <a:pt x="1414836" y="1745680"/>
                            <a:pt x="1376313" y="1753385"/>
                          </a:cubicBezTo>
                          <a:cubicBezTo>
                            <a:pt x="1293336" y="1769981"/>
                            <a:pt x="1364531" y="1756648"/>
                            <a:pt x="1263191" y="1772239"/>
                          </a:cubicBezTo>
                          <a:cubicBezTo>
                            <a:pt x="1235079" y="1776564"/>
                            <a:pt x="1167004" y="1789140"/>
                            <a:pt x="1140643" y="1791093"/>
                          </a:cubicBezTo>
                          <a:cubicBezTo>
                            <a:pt x="1077891" y="1795741"/>
                            <a:pt x="1014952" y="1797377"/>
                            <a:pt x="952107" y="1800519"/>
                          </a:cubicBezTo>
                          <a:cubicBezTo>
                            <a:pt x="923834" y="1805231"/>
                            <a:pt x="863884" y="1812201"/>
                            <a:pt x="838985" y="1828800"/>
                          </a:cubicBezTo>
                          <a:lnTo>
                            <a:pt x="754144" y="1885361"/>
                          </a:lnTo>
                          <a:cubicBezTo>
                            <a:pt x="744717" y="1891645"/>
                            <a:pt x="736612" y="1900631"/>
                            <a:pt x="725864" y="1904214"/>
                          </a:cubicBezTo>
                          <a:lnTo>
                            <a:pt x="669303" y="1923068"/>
                          </a:lnTo>
                          <a:cubicBezTo>
                            <a:pt x="640960" y="1932516"/>
                            <a:pt x="637107" y="1931044"/>
                            <a:pt x="612742" y="1951348"/>
                          </a:cubicBezTo>
                          <a:cubicBezTo>
                            <a:pt x="586140" y="1973516"/>
                            <a:pt x="561769" y="2006159"/>
                            <a:pt x="546754" y="2036190"/>
                          </a:cubicBezTo>
                          <a:cubicBezTo>
                            <a:pt x="540470" y="2048759"/>
                            <a:pt x="534873" y="2061696"/>
                            <a:pt x="527901" y="2073897"/>
                          </a:cubicBezTo>
                          <a:cubicBezTo>
                            <a:pt x="522280" y="2083734"/>
                            <a:pt x="515332" y="2092750"/>
                            <a:pt x="509047" y="2102177"/>
                          </a:cubicBezTo>
                          <a:cubicBezTo>
                            <a:pt x="506027" y="2114259"/>
                            <a:pt x="496955" y="2154641"/>
                            <a:pt x="490193" y="2168165"/>
                          </a:cubicBezTo>
                          <a:cubicBezTo>
                            <a:pt x="485126" y="2178298"/>
                            <a:pt x="476407" y="2186312"/>
                            <a:pt x="471340" y="2196445"/>
                          </a:cubicBezTo>
                          <a:cubicBezTo>
                            <a:pt x="466896" y="2205333"/>
                            <a:pt x="468121" y="2216967"/>
                            <a:pt x="461913" y="2224726"/>
                          </a:cubicBezTo>
                          <a:cubicBezTo>
                            <a:pt x="448623" y="2241338"/>
                            <a:pt x="423981" y="2246796"/>
                            <a:pt x="405352" y="2253006"/>
                          </a:cubicBezTo>
                          <a:cubicBezTo>
                            <a:pt x="338043" y="2230569"/>
                            <a:pt x="359815" y="2250688"/>
                            <a:pt x="329938" y="2205872"/>
                          </a:cubicBezTo>
                          <a:cubicBezTo>
                            <a:pt x="326796" y="2193303"/>
                            <a:pt x="322829" y="2180912"/>
                            <a:pt x="320511" y="2168165"/>
                          </a:cubicBezTo>
                          <a:cubicBezTo>
                            <a:pt x="303179" y="2072843"/>
                            <a:pt x="321017" y="2131975"/>
                            <a:pt x="301657" y="2073897"/>
                          </a:cubicBezTo>
                          <a:cubicBezTo>
                            <a:pt x="298515" y="2045616"/>
                            <a:pt x="294594" y="2017411"/>
                            <a:pt x="292231" y="1989055"/>
                          </a:cubicBezTo>
                          <a:cubicBezTo>
                            <a:pt x="288308" y="1941980"/>
                            <a:pt x="289485" y="1894417"/>
                            <a:pt x="282804" y="1847653"/>
                          </a:cubicBezTo>
                          <a:cubicBezTo>
                            <a:pt x="279993" y="1827980"/>
                            <a:pt x="278002" y="1805146"/>
                            <a:pt x="263950" y="1791093"/>
                          </a:cubicBezTo>
                          <a:cubicBezTo>
                            <a:pt x="254523" y="1781666"/>
                            <a:pt x="246193" y="1770997"/>
                            <a:pt x="235670" y="1762812"/>
                          </a:cubicBezTo>
                          <a:cubicBezTo>
                            <a:pt x="171823" y="1713153"/>
                            <a:pt x="196643" y="1737817"/>
                            <a:pt x="141402" y="1706251"/>
                          </a:cubicBezTo>
                          <a:cubicBezTo>
                            <a:pt x="90237" y="1677014"/>
                            <a:pt x="136688" y="1695254"/>
                            <a:pt x="84841" y="1677971"/>
                          </a:cubicBezTo>
                          <a:cubicBezTo>
                            <a:pt x="65987" y="1659117"/>
                            <a:pt x="36712" y="1646705"/>
                            <a:pt x="28280" y="1621410"/>
                          </a:cubicBezTo>
                          <a:cubicBezTo>
                            <a:pt x="14409" y="1579798"/>
                            <a:pt x="23297" y="1602018"/>
                            <a:pt x="0" y="1555422"/>
                          </a:cubicBezTo>
                          <a:cubicBezTo>
                            <a:pt x="4196" y="1509264"/>
                            <a:pt x="10613" y="1425753"/>
                            <a:pt x="18853" y="1376313"/>
                          </a:cubicBezTo>
                          <a:cubicBezTo>
                            <a:pt x="22799" y="1352639"/>
                            <a:pt x="30235" y="1332741"/>
                            <a:pt x="37707" y="1310326"/>
                          </a:cubicBezTo>
                          <a:cubicBezTo>
                            <a:pt x="40849" y="1288330"/>
                            <a:pt x="43756" y="1266299"/>
                            <a:pt x="47134" y="1244338"/>
                          </a:cubicBezTo>
                          <a:cubicBezTo>
                            <a:pt x="50040" y="1225447"/>
                            <a:pt x="53857" y="1206699"/>
                            <a:pt x="56560" y="1187777"/>
                          </a:cubicBezTo>
                          <a:cubicBezTo>
                            <a:pt x="65247" y="1126964"/>
                            <a:pt x="64169" y="1112026"/>
                            <a:pt x="75414" y="1055802"/>
                          </a:cubicBezTo>
                          <a:cubicBezTo>
                            <a:pt x="77955" y="1043098"/>
                            <a:pt x="81699" y="1030664"/>
                            <a:pt x="84841" y="1018095"/>
                          </a:cubicBezTo>
                          <a:cubicBezTo>
                            <a:pt x="92490" y="956901"/>
                            <a:pt x="89855" y="953411"/>
                            <a:pt x="103694" y="904973"/>
                          </a:cubicBezTo>
                          <a:cubicBezTo>
                            <a:pt x="106424" y="895419"/>
                            <a:pt x="108677" y="885581"/>
                            <a:pt x="113121" y="876693"/>
                          </a:cubicBezTo>
                          <a:cubicBezTo>
                            <a:pt x="118188" y="866559"/>
                            <a:pt x="123964" y="856423"/>
                            <a:pt x="131975" y="848412"/>
                          </a:cubicBezTo>
                          <a:cubicBezTo>
                            <a:pt x="162870" y="817517"/>
                            <a:pt x="131974" y="827987"/>
                            <a:pt x="150828" y="81070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4E8BCA6-8585-FEB2-6587-C1B3BA7CA18B}"/>
                </a:ext>
              </a:extLst>
            </p:cNvPr>
            <p:cNvSpPr/>
            <p:nvPr/>
          </p:nvSpPr>
          <p:spPr>
            <a:xfrm>
              <a:off x="405353" y="4468305"/>
              <a:ext cx="557056" cy="669303"/>
            </a:xfrm>
            <a:custGeom>
              <a:avLst/>
              <a:gdLst>
                <a:gd name="connsiteX0" fmla="*/ 518474 w 557056"/>
                <a:gd name="connsiteY0" fmla="*/ 518474 h 669303"/>
                <a:gd name="connsiteX1" fmla="*/ 556182 w 557056"/>
                <a:gd name="connsiteY1" fmla="*/ 452486 h 669303"/>
                <a:gd name="connsiteX2" fmla="*/ 537328 w 557056"/>
                <a:gd name="connsiteY2" fmla="*/ 197962 h 669303"/>
                <a:gd name="connsiteX3" fmla="*/ 527901 w 557056"/>
                <a:gd name="connsiteY3" fmla="*/ 169682 h 669303"/>
                <a:gd name="connsiteX4" fmla="*/ 480767 w 557056"/>
                <a:gd name="connsiteY4" fmla="*/ 94268 h 669303"/>
                <a:gd name="connsiteX5" fmla="*/ 414780 w 557056"/>
                <a:gd name="connsiteY5" fmla="*/ 18853 h 669303"/>
                <a:gd name="connsiteX6" fmla="*/ 320512 w 557056"/>
                <a:gd name="connsiteY6" fmla="*/ 0 h 669303"/>
                <a:gd name="connsiteX7" fmla="*/ 150829 w 557056"/>
                <a:gd name="connsiteY7" fmla="*/ 18853 h 669303"/>
                <a:gd name="connsiteX8" fmla="*/ 84841 w 557056"/>
                <a:gd name="connsiteY8" fmla="*/ 37707 h 669303"/>
                <a:gd name="connsiteX9" fmla="*/ 65988 w 557056"/>
                <a:gd name="connsiteY9" fmla="*/ 65987 h 669303"/>
                <a:gd name="connsiteX10" fmla="*/ 18854 w 557056"/>
                <a:gd name="connsiteY10" fmla="*/ 122548 h 669303"/>
                <a:gd name="connsiteX11" fmla="*/ 0 w 557056"/>
                <a:gd name="connsiteY11" fmla="*/ 179109 h 669303"/>
                <a:gd name="connsiteX12" fmla="*/ 28281 w 557056"/>
                <a:gd name="connsiteY12" fmla="*/ 367645 h 669303"/>
                <a:gd name="connsiteX13" fmla="*/ 37707 w 557056"/>
                <a:gd name="connsiteY13" fmla="*/ 405352 h 669303"/>
                <a:gd name="connsiteX14" fmla="*/ 75415 w 557056"/>
                <a:gd name="connsiteY14" fmla="*/ 461913 h 669303"/>
                <a:gd name="connsiteX15" fmla="*/ 103695 w 557056"/>
                <a:gd name="connsiteY15" fmla="*/ 490193 h 669303"/>
                <a:gd name="connsiteX16" fmla="*/ 150829 w 557056"/>
                <a:gd name="connsiteY16" fmla="*/ 546754 h 669303"/>
                <a:gd name="connsiteX17" fmla="*/ 207390 w 557056"/>
                <a:gd name="connsiteY17" fmla="*/ 612742 h 669303"/>
                <a:gd name="connsiteX18" fmla="*/ 263951 w 557056"/>
                <a:gd name="connsiteY18" fmla="*/ 650449 h 669303"/>
                <a:gd name="connsiteX19" fmla="*/ 329938 w 557056"/>
                <a:gd name="connsiteY19" fmla="*/ 669303 h 669303"/>
                <a:gd name="connsiteX20" fmla="*/ 377072 w 557056"/>
                <a:gd name="connsiteY20" fmla="*/ 659876 h 669303"/>
                <a:gd name="connsiteX21" fmla="*/ 424206 w 557056"/>
                <a:gd name="connsiteY21" fmla="*/ 603315 h 669303"/>
                <a:gd name="connsiteX22" fmla="*/ 433633 w 557056"/>
                <a:gd name="connsiteY22" fmla="*/ 575035 h 669303"/>
                <a:gd name="connsiteX23" fmla="*/ 443060 w 557056"/>
                <a:gd name="connsiteY23" fmla="*/ 537327 h 669303"/>
                <a:gd name="connsiteX24" fmla="*/ 471340 w 557056"/>
                <a:gd name="connsiteY24" fmla="*/ 518474 h 669303"/>
                <a:gd name="connsiteX25" fmla="*/ 518474 w 557056"/>
                <a:gd name="connsiteY25" fmla="*/ 518474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7056" h="669303" extrusionOk="0">
                  <a:moveTo>
                    <a:pt x="518474" y="518474"/>
                  </a:moveTo>
                  <a:cubicBezTo>
                    <a:pt x="531180" y="512120"/>
                    <a:pt x="555047" y="472654"/>
                    <a:pt x="556182" y="452486"/>
                  </a:cubicBezTo>
                  <a:cubicBezTo>
                    <a:pt x="564581" y="416943"/>
                    <a:pt x="553880" y="269412"/>
                    <a:pt x="537328" y="197962"/>
                  </a:cubicBezTo>
                  <a:cubicBezTo>
                    <a:pt x="536279" y="188058"/>
                    <a:pt x="531735" y="178428"/>
                    <a:pt x="527901" y="169682"/>
                  </a:cubicBezTo>
                  <a:cubicBezTo>
                    <a:pt x="508016" y="122351"/>
                    <a:pt x="509908" y="136673"/>
                    <a:pt x="480767" y="94268"/>
                  </a:cubicBezTo>
                  <a:cubicBezTo>
                    <a:pt x="452583" y="51371"/>
                    <a:pt x="457040" y="36333"/>
                    <a:pt x="414780" y="18853"/>
                  </a:cubicBezTo>
                  <a:cubicBezTo>
                    <a:pt x="387704" y="9271"/>
                    <a:pt x="349378" y="8482"/>
                    <a:pt x="320512" y="0"/>
                  </a:cubicBezTo>
                  <a:cubicBezTo>
                    <a:pt x="103926" y="26169"/>
                    <a:pt x="471580" y="-52453"/>
                    <a:pt x="150829" y="18853"/>
                  </a:cubicBezTo>
                  <a:cubicBezTo>
                    <a:pt x="129844" y="16146"/>
                    <a:pt x="106294" y="32547"/>
                    <a:pt x="84841" y="37707"/>
                  </a:cubicBezTo>
                  <a:cubicBezTo>
                    <a:pt x="78202" y="46956"/>
                    <a:pt x="74310" y="57959"/>
                    <a:pt x="65988" y="65987"/>
                  </a:cubicBezTo>
                  <a:cubicBezTo>
                    <a:pt x="44178" y="89082"/>
                    <a:pt x="31670" y="89777"/>
                    <a:pt x="18854" y="122548"/>
                  </a:cubicBezTo>
                  <a:cubicBezTo>
                    <a:pt x="10783" y="140709"/>
                    <a:pt x="0" y="179109"/>
                    <a:pt x="0" y="179109"/>
                  </a:cubicBezTo>
                  <a:cubicBezTo>
                    <a:pt x="17088" y="300953"/>
                    <a:pt x="18669" y="256591"/>
                    <a:pt x="28281" y="367645"/>
                  </a:cubicBezTo>
                  <a:cubicBezTo>
                    <a:pt x="31967" y="380713"/>
                    <a:pt x="31167" y="394569"/>
                    <a:pt x="37707" y="405352"/>
                  </a:cubicBezTo>
                  <a:cubicBezTo>
                    <a:pt x="49492" y="421196"/>
                    <a:pt x="59624" y="446674"/>
                    <a:pt x="75415" y="461913"/>
                  </a:cubicBezTo>
                  <a:cubicBezTo>
                    <a:pt x="83048" y="474198"/>
                    <a:pt x="92420" y="479709"/>
                    <a:pt x="103695" y="490193"/>
                  </a:cubicBezTo>
                  <a:cubicBezTo>
                    <a:pt x="132302" y="542640"/>
                    <a:pt x="92812" y="502729"/>
                    <a:pt x="150829" y="546754"/>
                  </a:cubicBezTo>
                  <a:cubicBezTo>
                    <a:pt x="165847" y="573242"/>
                    <a:pt x="183091" y="596639"/>
                    <a:pt x="207390" y="612742"/>
                  </a:cubicBezTo>
                  <a:cubicBezTo>
                    <a:pt x="225689" y="623849"/>
                    <a:pt x="243812" y="645460"/>
                    <a:pt x="263951" y="650449"/>
                  </a:cubicBezTo>
                  <a:cubicBezTo>
                    <a:pt x="307682" y="661267"/>
                    <a:pt x="285771" y="658888"/>
                    <a:pt x="329938" y="669303"/>
                  </a:cubicBezTo>
                  <a:cubicBezTo>
                    <a:pt x="342111" y="666831"/>
                    <a:pt x="359726" y="665975"/>
                    <a:pt x="377072" y="659876"/>
                  </a:cubicBezTo>
                  <a:cubicBezTo>
                    <a:pt x="390751" y="654794"/>
                    <a:pt x="419639" y="617792"/>
                    <a:pt x="424206" y="603315"/>
                  </a:cubicBezTo>
                  <a:cubicBezTo>
                    <a:pt x="429182" y="593096"/>
                    <a:pt x="430536" y="584617"/>
                    <a:pt x="433633" y="575035"/>
                  </a:cubicBezTo>
                  <a:cubicBezTo>
                    <a:pt x="434965" y="560769"/>
                    <a:pt x="436381" y="550906"/>
                    <a:pt x="443060" y="537327"/>
                  </a:cubicBezTo>
                  <a:cubicBezTo>
                    <a:pt x="450409" y="528455"/>
                    <a:pt x="460009" y="525595"/>
                    <a:pt x="471340" y="518474"/>
                  </a:cubicBezTo>
                  <a:cubicBezTo>
                    <a:pt x="472815" y="516585"/>
                    <a:pt x="502443" y="527306"/>
                    <a:pt x="518474" y="518474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3206296828">
                    <a:custGeom>
                      <a:avLst/>
                      <a:gdLst>
                        <a:gd name="connsiteX0" fmla="*/ 518474 w 557056"/>
                        <a:gd name="connsiteY0" fmla="*/ 518474 h 669303"/>
                        <a:gd name="connsiteX1" fmla="*/ 556182 w 557056"/>
                        <a:gd name="connsiteY1" fmla="*/ 452486 h 669303"/>
                        <a:gd name="connsiteX2" fmla="*/ 537328 w 557056"/>
                        <a:gd name="connsiteY2" fmla="*/ 197962 h 669303"/>
                        <a:gd name="connsiteX3" fmla="*/ 527901 w 557056"/>
                        <a:gd name="connsiteY3" fmla="*/ 169682 h 669303"/>
                        <a:gd name="connsiteX4" fmla="*/ 480767 w 557056"/>
                        <a:gd name="connsiteY4" fmla="*/ 94268 h 669303"/>
                        <a:gd name="connsiteX5" fmla="*/ 414780 w 557056"/>
                        <a:gd name="connsiteY5" fmla="*/ 18853 h 669303"/>
                        <a:gd name="connsiteX6" fmla="*/ 320512 w 557056"/>
                        <a:gd name="connsiteY6" fmla="*/ 0 h 669303"/>
                        <a:gd name="connsiteX7" fmla="*/ 150829 w 557056"/>
                        <a:gd name="connsiteY7" fmla="*/ 18853 h 669303"/>
                        <a:gd name="connsiteX8" fmla="*/ 84841 w 557056"/>
                        <a:gd name="connsiteY8" fmla="*/ 37707 h 669303"/>
                        <a:gd name="connsiteX9" fmla="*/ 65988 w 557056"/>
                        <a:gd name="connsiteY9" fmla="*/ 65987 h 669303"/>
                        <a:gd name="connsiteX10" fmla="*/ 18854 w 557056"/>
                        <a:gd name="connsiteY10" fmla="*/ 122548 h 669303"/>
                        <a:gd name="connsiteX11" fmla="*/ 0 w 557056"/>
                        <a:gd name="connsiteY11" fmla="*/ 179109 h 669303"/>
                        <a:gd name="connsiteX12" fmla="*/ 28281 w 557056"/>
                        <a:gd name="connsiteY12" fmla="*/ 367645 h 669303"/>
                        <a:gd name="connsiteX13" fmla="*/ 37707 w 557056"/>
                        <a:gd name="connsiteY13" fmla="*/ 405352 h 669303"/>
                        <a:gd name="connsiteX14" fmla="*/ 75415 w 557056"/>
                        <a:gd name="connsiteY14" fmla="*/ 461913 h 669303"/>
                        <a:gd name="connsiteX15" fmla="*/ 103695 w 557056"/>
                        <a:gd name="connsiteY15" fmla="*/ 490193 h 669303"/>
                        <a:gd name="connsiteX16" fmla="*/ 150829 w 557056"/>
                        <a:gd name="connsiteY16" fmla="*/ 546754 h 669303"/>
                        <a:gd name="connsiteX17" fmla="*/ 207390 w 557056"/>
                        <a:gd name="connsiteY17" fmla="*/ 612742 h 669303"/>
                        <a:gd name="connsiteX18" fmla="*/ 263951 w 557056"/>
                        <a:gd name="connsiteY18" fmla="*/ 650449 h 669303"/>
                        <a:gd name="connsiteX19" fmla="*/ 329938 w 557056"/>
                        <a:gd name="connsiteY19" fmla="*/ 669303 h 669303"/>
                        <a:gd name="connsiteX20" fmla="*/ 377072 w 557056"/>
                        <a:gd name="connsiteY20" fmla="*/ 659876 h 669303"/>
                        <a:gd name="connsiteX21" fmla="*/ 424206 w 557056"/>
                        <a:gd name="connsiteY21" fmla="*/ 603315 h 669303"/>
                        <a:gd name="connsiteX22" fmla="*/ 433633 w 557056"/>
                        <a:gd name="connsiteY22" fmla="*/ 575035 h 669303"/>
                        <a:gd name="connsiteX23" fmla="*/ 443060 w 557056"/>
                        <a:gd name="connsiteY23" fmla="*/ 537327 h 669303"/>
                        <a:gd name="connsiteX24" fmla="*/ 471340 w 557056"/>
                        <a:gd name="connsiteY24" fmla="*/ 518474 h 669303"/>
                        <a:gd name="connsiteX25" fmla="*/ 518474 w 557056"/>
                        <a:gd name="connsiteY25" fmla="*/ 518474 h 669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57056" h="669303">
                          <a:moveTo>
                            <a:pt x="518474" y="518474"/>
                          </a:moveTo>
                          <a:cubicBezTo>
                            <a:pt x="532614" y="507476"/>
                            <a:pt x="553384" y="477665"/>
                            <a:pt x="556182" y="452486"/>
                          </a:cubicBezTo>
                          <a:cubicBezTo>
                            <a:pt x="560057" y="417611"/>
                            <a:pt x="550565" y="264145"/>
                            <a:pt x="537328" y="197962"/>
                          </a:cubicBezTo>
                          <a:cubicBezTo>
                            <a:pt x="535379" y="188218"/>
                            <a:pt x="531815" y="178815"/>
                            <a:pt x="527901" y="169682"/>
                          </a:cubicBezTo>
                          <a:cubicBezTo>
                            <a:pt x="508098" y="123474"/>
                            <a:pt x="510687" y="137010"/>
                            <a:pt x="480767" y="94268"/>
                          </a:cubicBezTo>
                          <a:cubicBezTo>
                            <a:pt x="450312" y="50761"/>
                            <a:pt x="455145" y="39036"/>
                            <a:pt x="414780" y="18853"/>
                          </a:cubicBezTo>
                          <a:cubicBezTo>
                            <a:pt x="388455" y="5690"/>
                            <a:pt x="344831" y="3474"/>
                            <a:pt x="320512" y="0"/>
                          </a:cubicBezTo>
                          <a:cubicBezTo>
                            <a:pt x="159834" y="26777"/>
                            <a:pt x="415226" y="-14197"/>
                            <a:pt x="150829" y="18853"/>
                          </a:cubicBezTo>
                          <a:cubicBezTo>
                            <a:pt x="131891" y="21220"/>
                            <a:pt x="103623" y="31446"/>
                            <a:pt x="84841" y="37707"/>
                          </a:cubicBezTo>
                          <a:cubicBezTo>
                            <a:pt x="78557" y="47134"/>
                            <a:pt x="73241" y="57284"/>
                            <a:pt x="65988" y="65987"/>
                          </a:cubicBezTo>
                          <a:cubicBezTo>
                            <a:pt x="44845" y="91359"/>
                            <a:pt x="32229" y="92455"/>
                            <a:pt x="18854" y="122548"/>
                          </a:cubicBezTo>
                          <a:cubicBezTo>
                            <a:pt x="10783" y="140709"/>
                            <a:pt x="0" y="179109"/>
                            <a:pt x="0" y="179109"/>
                          </a:cubicBezTo>
                          <a:cubicBezTo>
                            <a:pt x="11580" y="318060"/>
                            <a:pt x="249" y="255517"/>
                            <a:pt x="28281" y="367645"/>
                          </a:cubicBezTo>
                          <a:cubicBezTo>
                            <a:pt x="31423" y="380214"/>
                            <a:pt x="30520" y="394572"/>
                            <a:pt x="37707" y="405352"/>
                          </a:cubicBezTo>
                          <a:cubicBezTo>
                            <a:pt x="50276" y="424206"/>
                            <a:pt x="59392" y="445890"/>
                            <a:pt x="75415" y="461913"/>
                          </a:cubicBezTo>
                          <a:cubicBezTo>
                            <a:pt x="84842" y="471340"/>
                            <a:pt x="95946" y="479345"/>
                            <a:pt x="103695" y="490193"/>
                          </a:cubicBezTo>
                          <a:cubicBezTo>
                            <a:pt x="147186" y="551081"/>
                            <a:pt x="95078" y="509588"/>
                            <a:pt x="150829" y="546754"/>
                          </a:cubicBezTo>
                          <a:cubicBezTo>
                            <a:pt x="168540" y="570369"/>
                            <a:pt x="183755" y="594360"/>
                            <a:pt x="207390" y="612742"/>
                          </a:cubicBezTo>
                          <a:cubicBezTo>
                            <a:pt x="225276" y="626653"/>
                            <a:pt x="242455" y="643283"/>
                            <a:pt x="263951" y="650449"/>
                          </a:cubicBezTo>
                          <a:cubicBezTo>
                            <a:pt x="304522" y="663973"/>
                            <a:pt x="282591" y="657466"/>
                            <a:pt x="329938" y="669303"/>
                          </a:cubicBezTo>
                          <a:cubicBezTo>
                            <a:pt x="345649" y="666161"/>
                            <a:pt x="362741" y="667042"/>
                            <a:pt x="377072" y="659876"/>
                          </a:cubicBezTo>
                          <a:cubicBezTo>
                            <a:pt x="390972" y="652926"/>
                            <a:pt x="416987" y="617753"/>
                            <a:pt x="424206" y="603315"/>
                          </a:cubicBezTo>
                          <a:cubicBezTo>
                            <a:pt x="428650" y="594427"/>
                            <a:pt x="430903" y="584589"/>
                            <a:pt x="433633" y="575035"/>
                          </a:cubicBezTo>
                          <a:cubicBezTo>
                            <a:pt x="437192" y="562577"/>
                            <a:pt x="435873" y="548107"/>
                            <a:pt x="443060" y="537327"/>
                          </a:cubicBezTo>
                          <a:cubicBezTo>
                            <a:pt x="449344" y="527900"/>
                            <a:pt x="460821" y="522682"/>
                            <a:pt x="471340" y="518474"/>
                          </a:cubicBezTo>
                          <a:cubicBezTo>
                            <a:pt x="477175" y="516140"/>
                            <a:pt x="504334" y="529472"/>
                            <a:pt x="518474" y="518474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D41767-452E-FDAF-9E50-429C8DF14F0D}"/>
                </a:ext>
              </a:extLst>
            </p:cNvPr>
            <p:cNvSpPr/>
            <p:nvPr/>
          </p:nvSpPr>
          <p:spPr>
            <a:xfrm>
              <a:off x="1144500" y="4298623"/>
              <a:ext cx="929397" cy="848412"/>
            </a:xfrm>
            <a:custGeom>
              <a:avLst/>
              <a:gdLst>
                <a:gd name="connsiteX0" fmla="*/ 5570 w 929397"/>
                <a:gd name="connsiteY0" fmla="*/ 650449 h 848412"/>
                <a:gd name="connsiteX1" fmla="*/ 5570 w 929397"/>
                <a:gd name="connsiteY1" fmla="*/ 537328 h 848412"/>
                <a:gd name="connsiteX2" fmla="*/ 24424 w 929397"/>
                <a:gd name="connsiteY2" fmla="*/ 358218 h 848412"/>
                <a:gd name="connsiteX3" fmla="*/ 43277 w 929397"/>
                <a:gd name="connsiteY3" fmla="*/ 329938 h 848412"/>
                <a:gd name="connsiteX4" fmla="*/ 52704 w 929397"/>
                <a:gd name="connsiteY4" fmla="*/ 292231 h 848412"/>
                <a:gd name="connsiteX5" fmla="*/ 109265 w 929397"/>
                <a:gd name="connsiteY5" fmla="*/ 235670 h 848412"/>
                <a:gd name="connsiteX6" fmla="*/ 137545 w 929397"/>
                <a:gd name="connsiteY6" fmla="*/ 226243 h 848412"/>
                <a:gd name="connsiteX7" fmla="*/ 175253 w 929397"/>
                <a:gd name="connsiteY7" fmla="*/ 207389 h 848412"/>
                <a:gd name="connsiteX8" fmla="*/ 269521 w 929397"/>
                <a:gd name="connsiteY8" fmla="*/ 188536 h 848412"/>
                <a:gd name="connsiteX9" fmla="*/ 344935 w 929397"/>
                <a:gd name="connsiteY9" fmla="*/ 169682 h 848412"/>
                <a:gd name="connsiteX10" fmla="*/ 420349 w 929397"/>
                <a:gd name="connsiteY10" fmla="*/ 150829 h 848412"/>
                <a:gd name="connsiteX11" fmla="*/ 505191 w 929397"/>
                <a:gd name="connsiteY11" fmla="*/ 84841 h 848412"/>
                <a:gd name="connsiteX12" fmla="*/ 524044 w 929397"/>
                <a:gd name="connsiteY12" fmla="*/ 56561 h 848412"/>
                <a:gd name="connsiteX13" fmla="*/ 533471 w 929397"/>
                <a:gd name="connsiteY13" fmla="*/ 28280 h 848412"/>
                <a:gd name="connsiteX14" fmla="*/ 561752 w 929397"/>
                <a:gd name="connsiteY14" fmla="*/ 18853 h 848412"/>
                <a:gd name="connsiteX15" fmla="*/ 590032 w 929397"/>
                <a:gd name="connsiteY15" fmla="*/ 0 h 848412"/>
                <a:gd name="connsiteX16" fmla="*/ 665446 w 929397"/>
                <a:gd name="connsiteY16" fmla="*/ 9426 h 848412"/>
                <a:gd name="connsiteX17" fmla="*/ 750288 w 929397"/>
                <a:gd name="connsiteY17" fmla="*/ 47134 h 848412"/>
                <a:gd name="connsiteX18" fmla="*/ 806848 w 929397"/>
                <a:gd name="connsiteY18" fmla="*/ 103695 h 848412"/>
                <a:gd name="connsiteX19" fmla="*/ 835129 w 929397"/>
                <a:gd name="connsiteY19" fmla="*/ 160255 h 848412"/>
                <a:gd name="connsiteX20" fmla="*/ 853982 w 929397"/>
                <a:gd name="connsiteY20" fmla="*/ 216816 h 848412"/>
                <a:gd name="connsiteX21" fmla="*/ 872836 w 929397"/>
                <a:gd name="connsiteY21" fmla="*/ 273377 h 848412"/>
                <a:gd name="connsiteX22" fmla="*/ 882263 w 929397"/>
                <a:gd name="connsiteY22" fmla="*/ 301657 h 848412"/>
                <a:gd name="connsiteX23" fmla="*/ 901116 w 929397"/>
                <a:gd name="connsiteY23" fmla="*/ 339365 h 848412"/>
                <a:gd name="connsiteX24" fmla="*/ 910543 w 929397"/>
                <a:gd name="connsiteY24" fmla="*/ 367645 h 848412"/>
                <a:gd name="connsiteX25" fmla="*/ 929397 w 929397"/>
                <a:gd name="connsiteY25" fmla="*/ 461913 h 848412"/>
                <a:gd name="connsiteX26" fmla="*/ 910543 w 929397"/>
                <a:gd name="connsiteY26" fmla="*/ 650449 h 848412"/>
                <a:gd name="connsiteX27" fmla="*/ 901116 w 929397"/>
                <a:gd name="connsiteY27" fmla="*/ 678730 h 848412"/>
                <a:gd name="connsiteX28" fmla="*/ 891690 w 929397"/>
                <a:gd name="connsiteY28" fmla="*/ 716437 h 848412"/>
                <a:gd name="connsiteX29" fmla="*/ 872836 w 929397"/>
                <a:gd name="connsiteY29" fmla="*/ 744717 h 848412"/>
                <a:gd name="connsiteX30" fmla="*/ 863409 w 929397"/>
                <a:gd name="connsiteY30" fmla="*/ 772998 h 848412"/>
                <a:gd name="connsiteX31" fmla="*/ 835129 w 929397"/>
                <a:gd name="connsiteY31" fmla="*/ 791851 h 848412"/>
                <a:gd name="connsiteX32" fmla="*/ 806848 w 929397"/>
                <a:gd name="connsiteY32" fmla="*/ 801278 h 848412"/>
                <a:gd name="connsiteX33" fmla="*/ 731434 w 929397"/>
                <a:gd name="connsiteY33" fmla="*/ 820132 h 848412"/>
                <a:gd name="connsiteX34" fmla="*/ 580605 w 929397"/>
                <a:gd name="connsiteY34" fmla="*/ 829558 h 848412"/>
                <a:gd name="connsiteX35" fmla="*/ 495764 w 929397"/>
                <a:gd name="connsiteY35" fmla="*/ 838985 h 848412"/>
                <a:gd name="connsiteX36" fmla="*/ 373215 w 929397"/>
                <a:gd name="connsiteY36" fmla="*/ 848412 h 848412"/>
                <a:gd name="connsiteX37" fmla="*/ 326081 w 929397"/>
                <a:gd name="connsiteY37" fmla="*/ 838985 h 848412"/>
                <a:gd name="connsiteX38" fmla="*/ 269521 w 929397"/>
                <a:gd name="connsiteY38" fmla="*/ 829558 h 848412"/>
                <a:gd name="connsiteX39" fmla="*/ 231813 w 929397"/>
                <a:gd name="connsiteY39" fmla="*/ 810705 h 848412"/>
                <a:gd name="connsiteX40" fmla="*/ 203533 w 929397"/>
                <a:gd name="connsiteY40" fmla="*/ 801278 h 848412"/>
                <a:gd name="connsiteX41" fmla="*/ 146972 w 929397"/>
                <a:gd name="connsiteY41" fmla="*/ 763571 h 848412"/>
                <a:gd name="connsiteX42" fmla="*/ 90411 w 929397"/>
                <a:gd name="connsiteY42" fmla="*/ 735290 h 848412"/>
                <a:gd name="connsiteX43" fmla="*/ 62131 w 929397"/>
                <a:gd name="connsiteY43" fmla="*/ 725864 h 848412"/>
                <a:gd name="connsiteX44" fmla="*/ 33851 w 929397"/>
                <a:gd name="connsiteY44" fmla="*/ 707010 h 848412"/>
                <a:gd name="connsiteX45" fmla="*/ 5570 w 929397"/>
                <a:gd name="connsiteY45" fmla="*/ 650449 h 84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29397" h="848412" extrusionOk="0">
                  <a:moveTo>
                    <a:pt x="5570" y="650449"/>
                  </a:moveTo>
                  <a:cubicBezTo>
                    <a:pt x="-1437" y="623150"/>
                    <a:pt x="-5860" y="636464"/>
                    <a:pt x="5570" y="537328"/>
                  </a:cubicBezTo>
                  <a:cubicBezTo>
                    <a:pt x="7111" y="531527"/>
                    <a:pt x="14381" y="397874"/>
                    <a:pt x="24424" y="358218"/>
                  </a:cubicBezTo>
                  <a:cubicBezTo>
                    <a:pt x="28520" y="347613"/>
                    <a:pt x="38503" y="339019"/>
                    <a:pt x="43277" y="329938"/>
                  </a:cubicBezTo>
                  <a:cubicBezTo>
                    <a:pt x="45666" y="319234"/>
                    <a:pt x="47881" y="303771"/>
                    <a:pt x="52704" y="292231"/>
                  </a:cubicBezTo>
                  <a:cubicBezTo>
                    <a:pt x="62865" y="273428"/>
                    <a:pt x="82278" y="251863"/>
                    <a:pt x="109265" y="235670"/>
                  </a:cubicBezTo>
                  <a:cubicBezTo>
                    <a:pt x="116981" y="229466"/>
                    <a:pt x="127757" y="230919"/>
                    <a:pt x="137545" y="226243"/>
                  </a:cubicBezTo>
                  <a:cubicBezTo>
                    <a:pt x="147245" y="218073"/>
                    <a:pt x="160944" y="208297"/>
                    <a:pt x="175253" y="207389"/>
                  </a:cubicBezTo>
                  <a:cubicBezTo>
                    <a:pt x="200286" y="203993"/>
                    <a:pt x="244142" y="195936"/>
                    <a:pt x="269521" y="188536"/>
                  </a:cubicBezTo>
                  <a:cubicBezTo>
                    <a:pt x="290547" y="188423"/>
                    <a:pt x="317953" y="174092"/>
                    <a:pt x="344935" y="169682"/>
                  </a:cubicBezTo>
                  <a:cubicBezTo>
                    <a:pt x="403004" y="159819"/>
                    <a:pt x="377573" y="160584"/>
                    <a:pt x="420349" y="150829"/>
                  </a:cubicBezTo>
                  <a:cubicBezTo>
                    <a:pt x="459154" y="122500"/>
                    <a:pt x="475859" y="115910"/>
                    <a:pt x="505191" y="84841"/>
                  </a:cubicBezTo>
                  <a:cubicBezTo>
                    <a:pt x="511918" y="76957"/>
                    <a:pt x="519596" y="63617"/>
                    <a:pt x="524044" y="56561"/>
                  </a:cubicBezTo>
                  <a:cubicBezTo>
                    <a:pt x="528274" y="47462"/>
                    <a:pt x="525417" y="36518"/>
                    <a:pt x="533471" y="28280"/>
                  </a:cubicBezTo>
                  <a:cubicBezTo>
                    <a:pt x="542977" y="19884"/>
                    <a:pt x="552257" y="23028"/>
                    <a:pt x="561752" y="18853"/>
                  </a:cubicBezTo>
                  <a:cubicBezTo>
                    <a:pt x="571904" y="12932"/>
                    <a:pt x="581377" y="4049"/>
                    <a:pt x="590032" y="0"/>
                  </a:cubicBezTo>
                  <a:cubicBezTo>
                    <a:pt x="615404" y="4093"/>
                    <a:pt x="640104" y="4527"/>
                    <a:pt x="665446" y="9426"/>
                  </a:cubicBezTo>
                  <a:cubicBezTo>
                    <a:pt x="687094" y="15119"/>
                    <a:pt x="720936" y="28054"/>
                    <a:pt x="750288" y="47134"/>
                  </a:cubicBezTo>
                  <a:cubicBezTo>
                    <a:pt x="770215" y="64848"/>
                    <a:pt x="806847" y="103695"/>
                    <a:pt x="806848" y="103695"/>
                  </a:cubicBezTo>
                  <a:cubicBezTo>
                    <a:pt x="864998" y="231896"/>
                    <a:pt x="785379" y="46826"/>
                    <a:pt x="835129" y="160255"/>
                  </a:cubicBezTo>
                  <a:cubicBezTo>
                    <a:pt x="843932" y="180386"/>
                    <a:pt x="849591" y="199673"/>
                    <a:pt x="853982" y="216816"/>
                  </a:cubicBezTo>
                  <a:cubicBezTo>
                    <a:pt x="866244" y="239624"/>
                    <a:pt x="861028" y="253733"/>
                    <a:pt x="872836" y="273377"/>
                  </a:cubicBezTo>
                  <a:cubicBezTo>
                    <a:pt x="873698" y="283618"/>
                    <a:pt x="877199" y="293230"/>
                    <a:pt x="882263" y="301657"/>
                  </a:cubicBezTo>
                  <a:cubicBezTo>
                    <a:pt x="888885" y="314299"/>
                    <a:pt x="894837" y="326392"/>
                    <a:pt x="901116" y="339365"/>
                  </a:cubicBezTo>
                  <a:cubicBezTo>
                    <a:pt x="905837" y="350071"/>
                    <a:pt x="909960" y="359671"/>
                    <a:pt x="910543" y="367645"/>
                  </a:cubicBezTo>
                  <a:cubicBezTo>
                    <a:pt x="921810" y="406242"/>
                    <a:pt x="923728" y="418014"/>
                    <a:pt x="929397" y="461913"/>
                  </a:cubicBezTo>
                  <a:cubicBezTo>
                    <a:pt x="922507" y="506336"/>
                    <a:pt x="906851" y="598256"/>
                    <a:pt x="910543" y="650449"/>
                  </a:cubicBezTo>
                  <a:cubicBezTo>
                    <a:pt x="908527" y="661742"/>
                    <a:pt x="903525" y="670129"/>
                    <a:pt x="901116" y="678730"/>
                  </a:cubicBezTo>
                  <a:cubicBezTo>
                    <a:pt x="896274" y="691581"/>
                    <a:pt x="899799" y="704921"/>
                    <a:pt x="891690" y="716437"/>
                  </a:cubicBezTo>
                  <a:cubicBezTo>
                    <a:pt x="885823" y="724158"/>
                    <a:pt x="879521" y="735373"/>
                    <a:pt x="872836" y="744717"/>
                  </a:cubicBezTo>
                  <a:cubicBezTo>
                    <a:pt x="869897" y="755978"/>
                    <a:pt x="868637" y="766287"/>
                    <a:pt x="863409" y="772998"/>
                  </a:cubicBezTo>
                  <a:cubicBezTo>
                    <a:pt x="858670" y="780827"/>
                    <a:pt x="842982" y="786353"/>
                    <a:pt x="835129" y="791851"/>
                  </a:cubicBezTo>
                  <a:cubicBezTo>
                    <a:pt x="826279" y="795388"/>
                    <a:pt x="816259" y="798292"/>
                    <a:pt x="806848" y="801278"/>
                  </a:cubicBezTo>
                  <a:cubicBezTo>
                    <a:pt x="779448" y="809892"/>
                    <a:pt x="756126" y="825370"/>
                    <a:pt x="731434" y="820132"/>
                  </a:cubicBezTo>
                  <a:cubicBezTo>
                    <a:pt x="699484" y="833244"/>
                    <a:pt x="650384" y="816295"/>
                    <a:pt x="580605" y="829558"/>
                  </a:cubicBezTo>
                  <a:cubicBezTo>
                    <a:pt x="551887" y="830052"/>
                    <a:pt x="522607" y="836070"/>
                    <a:pt x="495764" y="838985"/>
                  </a:cubicBezTo>
                  <a:cubicBezTo>
                    <a:pt x="445640" y="840709"/>
                    <a:pt x="407031" y="854541"/>
                    <a:pt x="373215" y="848412"/>
                  </a:cubicBezTo>
                  <a:cubicBezTo>
                    <a:pt x="348773" y="848396"/>
                    <a:pt x="343566" y="838286"/>
                    <a:pt x="326081" y="838985"/>
                  </a:cubicBezTo>
                  <a:cubicBezTo>
                    <a:pt x="308649" y="840788"/>
                    <a:pt x="291979" y="835711"/>
                    <a:pt x="269521" y="829558"/>
                  </a:cubicBezTo>
                  <a:cubicBezTo>
                    <a:pt x="258847" y="824771"/>
                    <a:pt x="243442" y="815021"/>
                    <a:pt x="231813" y="810705"/>
                  </a:cubicBezTo>
                  <a:cubicBezTo>
                    <a:pt x="222148" y="807239"/>
                    <a:pt x="210871" y="807681"/>
                    <a:pt x="203533" y="801278"/>
                  </a:cubicBezTo>
                  <a:cubicBezTo>
                    <a:pt x="180802" y="791772"/>
                    <a:pt x="168031" y="770294"/>
                    <a:pt x="146972" y="763571"/>
                  </a:cubicBezTo>
                  <a:cubicBezTo>
                    <a:pt x="59289" y="726041"/>
                    <a:pt x="171131" y="787694"/>
                    <a:pt x="90411" y="735290"/>
                  </a:cubicBezTo>
                  <a:cubicBezTo>
                    <a:pt x="80381" y="731871"/>
                    <a:pt x="73298" y="730951"/>
                    <a:pt x="62131" y="725864"/>
                  </a:cubicBezTo>
                  <a:cubicBezTo>
                    <a:pt x="53401" y="719339"/>
                    <a:pt x="40260" y="717819"/>
                    <a:pt x="33851" y="707010"/>
                  </a:cubicBezTo>
                  <a:cubicBezTo>
                    <a:pt x="-8786" y="647635"/>
                    <a:pt x="3143" y="675335"/>
                    <a:pt x="5570" y="650449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755418355">
                    <a:custGeom>
                      <a:avLst/>
                      <a:gdLst>
                        <a:gd name="connsiteX0" fmla="*/ 5570 w 929397"/>
                        <a:gd name="connsiteY0" fmla="*/ 650449 h 848412"/>
                        <a:gd name="connsiteX1" fmla="*/ 5570 w 929397"/>
                        <a:gd name="connsiteY1" fmla="*/ 537328 h 848412"/>
                        <a:gd name="connsiteX2" fmla="*/ 24424 w 929397"/>
                        <a:gd name="connsiteY2" fmla="*/ 358218 h 848412"/>
                        <a:gd name="connsiteX3" fmla="*/ 43277 w 929397"/>
                        <a:gd name="connsiteY3" fmla="*/ 329938 h 848412"/>
                        <a:gd name="connsiteX4" fmla="*/ 52704 w 929397"/>
                        <a:gd name="connsiteY4" fmla="*/ 292231 h 848412"/>
                        <a:gd name="connsiteX5" fmla="*/ 109265 w 929397"/>
                        <a:gd name="connsiteY5" fmla="*/ 235670 h 848412"/>
                        <a:gd name="connsiteX6" fmla="*/ 137545 w 929397"/>
                        <a:gd name="connsiteY6" fmla="*/ 226243 h 848412"/>
                        <a:gd name="connsiteX7" fmla="*/ 175253 w 929397"/>
                        <a:gd name="connsiteY7" fmla="*/ 207389 h 848412"/>
                        <a:gd name="connsiteX8" fmla="*/ 269521 w 929397"/>
                        <a:gd name="connsiteY8" fmla="*/ 188536 h 848412"/>
                        <a:gd name="connsiteX9" fmla="*/ 344935 w 929397"/>
                        <a:gd name="connsiteY9" fmla="*/ 169682 h 848412"/>
                        <a:gd name="connsiteX10" fmla="*/ 420349 w 929397"/>
                        <a:gd name="connsiteY10" fmla="*/ 150829 h 848412"/>
                        <a:gd name="connsiteX11" fmla="*/ 505191 w 929397"/>
                        <a:gd name="connsiteY11" fmla="*/ 84841 h 848412"/>
                        <a:gd name="connsiteX12" fmla="*/ 524044 w 929397"/>
                        <a:gd name="connsiteY12" fmla="*/ 56561 h 848412"/>
                        <a:gd name="connsiteX13" fmla="*/ 533471 w 929397"/>
                        <a:gd name="connsiteY13" fmla="*/ 28280 h 848412"/>
                        <a:gd name="connsiteX14" fmla="*/ 561752 w 929397"/>
                        <a:gd name="connsiteY14" fmla="*/ 18853 h 848412"/>
                        <a:gd name="connsiteX15" fmla="*/ 590032 w 929397"/>
                        <a:gd name="connsiteY15" fmla="*/ 0 h 848412"/>
                        <a:gd name="connsiteX16" fmla="*/ 665446 w 929397"/>
                        <a:gd name="connsiteY16" fmla="*/ 9426 h 848412"/>
                        <a:gd name="connsiteX17" fmla="*/ 750288 w 929397"/>
                        <a:gd name="connsiteY17" fmla="*/ 47134 h 848412"/>
                        <a:gd name="connsiteX18" fmla="*/ 806848 w 929397"/>
                        <a:gd name="connsiteY18" fmla="*/ 103695 h 848412"/>
                        <a:gd name="connsiteX19" fmla="*/ 835129 w 929397"/>
                        <a:gd name="connsiteY19" fmla="*/ 160255 h 848412"/>
                        <a:gd name="connsiteX20" fmla="*/ 853982 w 929397"/>
                        <a:gd name="connsiteY20" fmla="*/ 216816 h 848412"/>
                        <a:gd name="connsiteX21" fmla="*/ 872836 w 929397"/>
                        <a:gd name="connsiteY21" fmla="*/ 273377 h 848412"/>
                        <a:gd name="connsiteX22" fmla="*/ 882263 w 929397"/>
                        <a:gd name="connsiteY22" fmla="*/ 301657 h 848412"/>
                        <a:gd name="connsiteX23" fmla="*/ 901116 w 929397"/>
                        <a:gd name="connsiteY23" fmla="*/ 339365 h 848412"/>
                        <a:gd name="connsiteX24" fmla="*/ 910543 w 929397"/>
                        <a:gd name="connsiteY24" fmla="*/ 367645 h 848412"/>
                        <a:gd name="connsiteX25" fmla="*/ 929397 w 929397"/>
                        <a:gd name="connsiteY25" fmla="*/ 461913 h 848412"/>
                        <a:gd name="connsiteX26" fmla="*/ 910543 w 929397"/>
                        <a:gd name="connsiteY26" fmla="*/ 650449 h 848412"/>
                        <a:gd name="connsiteX27" fmla="*/ 901116 w 929397"/>
                        <a:gd name="connsiteY27" fmla="*/ 678730 h 848412"/>
                        <a:gd name="connsiteX28" fmla="*/ 891690 w 929397"/>
                        <a:gd name="connsiteY28" fmla="*/ 716437 h 848412"/>
                        <a:gd name="connsiteX29" fmla="*/ 872836 w 929397"/>
                        <a:gd name="connsiteY29" fmla="*/ 744717 h 848412"/>
                        <a:gd name="connsiteX30" fmla="*/ 863409 w 929397"/>
                        <a:gd name="connsiteY30" fmla="*/ 772998 h 848412"/>
                        <a:gd name="connsiteX31" fmla="*/ 835129 w 929397"/>
                        <a:gd name="connsiteY31" fmla="*/ 791851 h 848412"/>
                        <a:gd name="connsiteX32" fmla="*/ 806848 w 929397"/>
                        <a:gd name="connsiteY32" fmla="*/ 801278 h 848412"/>
                        <a:gd name="connsiteX33" fmla="*/ 731434 w 929397"/>
                        <a:gd name="connsiteY33" fmla="*/ 820132 h 848412"/>
                        <a:gd name="connsiteX34" fmla="*/ 580605 w 929397"/>
                        <a:gd name="connsiteY34" fmla="*/ 829558 h 848412"/>
                        <a:gd name="connsiteX35" fmla="*/ 495764 w 929397"/>
                        <a:gd name="connsiteY35" fmla="*/ 838985 h 848412"/>
                        <a:gd name="connsiteX36" fmla="*/ 373215 w 929397"/>
                        <a:gd name="connsiteY36" fmla="*/ 848412 h 848412"/>
                        <a:gd name="connsiteX37" fmla="*/ 326081 w 929397"/>
                        <a:gd name="connsiteY37" fmla="*/ 838985 h 848412"/>
                        <a:gd name="connsiteX38" fmla="*/ 269521 w 929397"/>
                        <a:gd name="connsiteY38" fmla="*/ 829558 h 848412"/>
                        <a:gd name="connsiteX39" fmla="*/ 231813 w 929397"/>
                        <a:gd name="connsiteY39" fmla="*/ 810705 h 848412"/>
                        <a:gd name="connsiteX40" fmla="*/ 203533 w 929397"/>
                        <a:gd name="connsiteY40" fmla="*/ 801278 h 848412"/>
                        <a:gd name="connsiteX41" fmla="*/ 146972 w 929397"/>
                        <a:gd name="connsiteY41" fmla="*/ 763571 h 848412"/>
                        <a:gd name="connsiteX42" fmla="*/ 90411 w 929397"/>
                        <a:gd name="connsiteY42" fmla="*/ 735290 h 848412"/>
                        <a:gd name="connsiteX43" fmla="*/ 62131 w 929397"/>
                        <a:gd name="connsiteY43" fmla="*/ 725864 h 848412"/>
                        <a:gd name="connsiteX44" fmla="*/ 33851 w 929397"/>
                        <a:gd name="connsiteY44" fmla="*/ 707010 h 848412"/>
                        <a:gd name="connsiteX45" fmla="*/ 5570 w 929397"/>
                        <a:gd name="connsiteY45" fmla="*/ 650449 h 848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</a:cxnLst>
                      <a:rect l="l" t="t" r="r" b="b"/>
                      <a:pathLst>
                        <a:path w="929397" h="848412">
                          <a:moveTo>
                            <a:pt x="5570" y="650449"/>
                          </a:moveTo>
                          <a:cubicBezTo>
                            <a:pt x="857" y="622169"/>
                            <a:pt x="-4160" y="634629"/>
                            <a:pt x="5570" y="537328"/>
                          </a:cubicBezTo>
                          <a:cubicBezTo>
                            <a:pt x="6016" y="532869"/>
                            <a:pt x="6239" y="400650"/>
                            <a:pt x="24424" y="358218"/>
                          </a:cubicBezTo>
                          <a:cubicBezTo>
                            <a:pt x="28887" y="347805"/>
                            <a:pt x="36993" y="339365"/>
                            <a:pt x="43277" y="329938"/>
                          </a:cubicBezTo>
                          <a:cubicBezTo>
                            <a:pt x="46419" y="317369"/>
                            <a:pt x="47600" y="304139"/>
                            <a:pt x="52704" y="292231"/>
                          </a:cubicBezTo>
                          <a:cubicBezTo>
                            <a:pt x="63816" y="266304"/>
                            <a:pt x="85316" y="249355"/>
                            <a:pt x="109265" y="235670"/>
                          </a:cubicBezTo>
                          <a:cubicBezTo>
                            <a:pt x="117892" y="230740"/>
                            <a:pt x="128412" y="230157"/>
                            <a:pt x="137545" y="226243"/>
                          </a:cubicBezTo>
                          <a:cubicBezTo>
                            <a:pt x="150462" y="220707"/>
                            <a:pt x="161741" y="211250"/>
                            <a:pt x="175253" y="207389"/>
                          </a:cubicBezTo>
                          <a:cubicBezTo>
                            <a:pt x="206065" y="198586"/>
                            <a:pt x="238433" y="196308"/>
                            <a:pt x="269521" y="188536"/>
                          </a:cubicBezTo>
                          <a:cubicBezTo>
                            <a:pt x="294659" y="182251"/>
                            <a:pt x="319527" y="174764"/>
                            <a:pt x="344935" y="169682"/>
                          </a:cubicBezTo>
                          <a:cubicBezTo>
                            <a:pt x="401813" y="158306"/>
                            <a:pt x="376869" y="165321"/>
                            <a:pt x="420349" y="150829"/>
                          </a:cubicBezTo>
                          <a:cubicBezTo>
                            <a:pt x="459760" y="124555"/>
                            <a:pt x="477503" y="118066"/>
                            <a:pt x="505191" y="84841"/>
                          </a:cubicBezTo>
                          <a:cubicBezTo>
                            <a:pt x="512444" y="76138"/>
                            <a:pt x="518977" y="66694"/>
                            <a:pt x="524044" y="56561"/>
                          </a:cubicBezTo>
                          <a:cubicBezTo>
                            <a:pt x="528488" y="47673"/>
                            <a:pt x="526445" y="35306"/>
                            <a:pt x="533471" y="28280"/>
                          </a:cubicBezTo>
                          <a:cubicBezTo>
                            <a:pt x="540497" y="21254"/>
                            <a:pt x="552864" y="23297"/>
                            <a:pt x="561752" y="18853"/>
                          </a:cubicBezTo>
                          <a:cubicBezTo>
                            <a:pt x="571885" y="13786"/>
                            <a:pt x="580605" y="6284"/>
                            <a:pt x="590032" y="0"/>
                          </a:cubicBezTo>
                          <a:cubicBezTo>
                            <a:pt x="615170" y="3142"/>
                            <a:pt x="640675" y="4118"/>
                            <a:pt x="665446" y="9426"/>
                          </a:cubicBezTo>
                          <a:cubicBezTo>
                            <a:pt x="694980" y="15755"/>
                            <a:pt x="727007" y="26439"/>
                            <a:pt x="750288" y="47134"/>
                          </a:cubicBezTo>
                          <a:cubicBezTo>
                            <a:pt x="770216" y="64848"/>
                            <a:pt x="806848" y="103695"/>
                            <a:pt x="806848" y="103695"/>
                          </a:cubicBezTo>
                          <a:cubicBezTo>
                            <a:pt x="841233" y="206846"/>
                            <a:pt x="786391" y="50595"/>
                            <a:pt x="835129" y="160255"/>
                          </a:cubicBezTo>
                          <a:cubicBezTo>
                            <a:pt x="843200" y="178416"/>
                            <a:pt x="847698" y="197962"/>
                            <a:pt x="853982" y="216816"/>
                          </a:cubicBezTo>
                          <a:lnTo>
                            <a:pt x="872836" y="273377"/>
                          </a:lnTo>
                          <a:cubicBezTo>
                            <a:pt x="875978" y="282804"/>
                            <a:pt x="877819" y="292769"/>
                            <a:pt x="882263" y="301657"/>
                          </a:cubicBezTo>
                          <a:cubicBezTo>
                            <a:pt x="888547" y="314226"/>
                            <a:pt x="895580" y="326448"/>
                            <a:pt x="901116" y="339365"/>
                          </a:cubicBezTo>
                          <a:cubicBezTo>
                            <a:pt x="905030" y="348498"/>
                            <a:pt x="907813" y="358091"/>
                            <a:pt x="910543" y="367645"/>
                          </a:cubicBezTo>
                          <a:cubicBezTo>
                            <a:pt x="921793" y="407020"/>
                            <a:pt x="921989" y="417468"/>
                            <a:pt x="929397" y="461913"/>
                          </a:cubicBezTo>
                          <a:cubicBezTo>
                            <a:pt x="925282" y="515403"/>
                            <a:pt x="921959" y="593370"/>
                            <a:pt x="910543" y="650449"/>
                          </a:cubicBezTo>
                          <a:cubicBezTo>
                            <a:pt x="908594" y="660193"/>
                            <a:pt x="903846" y="669175"/>
                            <a:pt x="901116" y="678730"/>
                          </a:cubicBezTo>
                          <a:cubicBezTo>
                            <a:pt x="897557" y="691187"/>
                            <a:pt x="896794" y="704529"/>
                            <a:pt x="891690" y="716437"/>
                          </a:cubicBezTo>
                          <a:cubicBezTo>
                            <a:pt x="887227" y="726851"/>
                            <a:pt x="879121" y="735290"/>
                            <a:pt x="872836" y="744717"/>
                          </a:cubicBezTo>
                          <a:cubicBezTo>
                            <a:pt x="869694" y="754144"/>
                            <a:pt x="869617" y="765239"/>
                            <a:pt x="863409" y="772998"/>
                          </a:cubicBezTo>
                          <a:cubicBezTo>
                            <a:pt x="856332" y="781845"/>
                            <a:pt x="845262" y="786784"/>
                            <a:pt x="835129" y="791851"/>
                          </a:cubicBezTo>
                          <a:cubicBezTo>
                            <a:pt x="826241" y="796295"/>
                            <a:pt x="816435" y="798663"/>
                            <a:pt x="806848" y="801278"/>
                          </a:cubicBezTo>
                          <a:cubicBezTo>
                            <a:pt x="781849" y="808096"/>
                            <a:pt x="757295" y="818516"/>
                            <a:pt x="731434" y="820132"/>
                          </a:cubicBezTo>
                          <a:lnTo>
                            <a:pt x="580605" y="829558"/>
                          </a:lnTo>
                          <a:cubicBezTo>
                            <a:pt x="552241" y="831827"/>
                            <a:pt x="524102" y="836409"/>
                            <a:pt x="495764" y="838985"/>
                          </a:cubicBezTo>
                          <a:cubicBezTo>
                            <a:pt x="454962" y="842694"/>
                            <a:pt x="414065" y="845270"/>
                            <a:pt x="373215" y="848412"/>
                          </a:cubicBezTo>
                          <a:lnTo>
                            <a:pt x="326081" y="838985"/>
                          </a:lnTo>
                          <a:cubicBezTo>
                            <a:pt x="307276" y="835566"/>
                            <a:pt x="287828" y="835050"/>
                            <a:pt x="269521" y="829558"/>
                          </a:cubicBezTo>
                          <a:cubicBezTo>
                            <a:pt x="256061" y="825520"/>
                            <a:pt x="244730" y="816241"/>
                            <a:pt x="231813" y="810705"/>
                          </a:cubicBezTo>
                          <a:cubicBezTo>
                            <a:pt x="222680" y="806791"/>
                            <a:pt x="212219" y="806104"/>
                            <a:pt x="203533" y="801278"/>
                          </a:cubicBezTo>
                          <a:cubicBezTo>
                            <a:pt x="183725" y="790274"/>
                            <a:pt x="168468" y="770737"/>
                            <a:pt x="146972" y="763571"/>
                          </a:cubicBezTo>
                          <a:cubicBezTo>
                            <a:pt x="75884" y="739874"/>
                            <a:pt x="163515" y="771841"/>
                            <a:pt x="90411" y="735290"/>
                          </a:cubicBezTo>
                          <a:cubicBezTo>
                            <a:pt x="81523" y="730846"/>
                            <a:pt x="71558" y="729006"/>
                            <a:pt x="62131" y="725864"/>
                          </a:cubicBezTo>
                          <a:cubicBezTo>
                            <a:pt x="52704" y="719579"/>
                            <a:pt x="39856" y="716617"/>
                            <a:pt x="33851" y="707010"/>
                          </a:cubicBezTo>
                          <a:cubicBezTo>
                            <a:pt x="-3363" y="647468"/>
                            <a:pt x="10283" y="678729"/>
                            <a:pt x="5570" y="65044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4E31D78-00F3-803F-FDBA-B941F3A76301}"/>
                </a:ext>
              </a:extLst>
            </p:cNvPr>
            <p:cNvSpPr/>
            <p:nvPr/>
          </p:nvSpPr>
          <p:spPr>
            <a:xfrm>
              <a:off x="3186260" y="4468305"/>
              <a:ext cx="565698" cy="537328"/>
            </a:xfrm>
            <a:custGeom>
              <a:avLst/>
              <a:gdLst>
                <a:gd name="connsiteX0" fmla="*/ 565608 w 565698"/>
                <a:gd name="connsiteY0" fmla="*/ 245097 h 537328"/>
                <a:gd name="connsiteX1" fmla="*/ 537328 w 565698"/>
                <a:gd name="connsiteY1" fmla="*/ 179109 h 537328"/>
                <a:gd name="connsiteX2" fmla="*/ 518474 w 565698"/>
                <a:gd name="connsiteY2" fmla="*/ 150829 h 537328"/>
                <a:gd name="connsiteX3" fmla="*/ 509047 w 565698"/>
                <a:gd name="connsiteY3" fmla="*/ 122549 h 537328"/>
                <a:gd name="connsiteX4" fmla="*/ 490194 w 565698"/>
                <a:gd name="connsiteY4" fmla="*/ 94268 h 537328"/>
                <a:gd name="connsiteX5" fmla="*/ 405352 w 565698"/>
                <a:gd name="connsiteY5" fmla="*/ 18854 h 537328"/>
                <a:gd name="connsiteX6" fmla="*/ 320511 w 565698"/>
                <a:gd name="connsiteY6" fmla="*/ 0 h 537328"/>
                <a:gd name="connsiteX7" fmla="*/ 122548 w 565698"/>
                <a:gd name="connsiteY7" fmla="*/ 9427 h 537328"/>
                <a:gd name="connsiteX8" fmla="*/ 84841 w 565698"/>
                <a:gd name="connsiteY8" fmla="*/ 18854 h 537328"/>
                <a:gd name="connsiteX9" fmla="*/ 28280 w 565698"/>
                <a:gd name="connsiteY9" fmla="*/ 37707 h 537328"/>
                <a:gd name="connsiteX10" fmla="*/ 0 w 565698"/>
                <a:gd name="connsiteY10" fmla="*/ 122549 h 537328"/>
                <a:gd name="connsiteX11" fmla="*/ 9427 w 565698"/>
                <a:gd name="connsiteY11" fmla="*/ 179109 h 537328"/>
                <a:gd name="connsiteX12" fmla="*/ 37707 w 565698"/>
                <a:gd name="connsiteY12" fmla="*/ 282804 h 537328"/>
                <a:gd name="connsiteX13" fmla="*/ 56561 w 565698"/>
                <a:gd name="connsiteY13" fmla="*/ 311085 h 537328"/>
                <a:gd name="connsiteX14" fmla="*/ 65987 w 565698"/>
                <a:gd name="connsiteY14" fmla="*/ 339365 h 537328"/>
                <a:gd name="connsiteX15" fmla="*/ 103695 w 565698"/>
                <a:gd name="connsiteY15" fmla="*/ 395926 h 537328"/>
                <a:gd name="connsiteX16" fmla="*/ 141402 w 565698"/>
                <a:gd name="connsiteY16" fmla="*/ 452487 h 537328"/>
                <a:gd name="connsiteX17" fmla="*/ 179109 w 565698"/>
                <a:gd name="connsiteY17" fmla="*/ 509048 h 537328"/>
                <a:gd name="connsiteX18" fmla="*/ 235670 w 565698"/>
                <a:gd name="connsiteY18" fmla="*/ 527901 h 537328"/>
                <a:gd name="connsiteX19" fmla="*/ 263950 w 565698"/>
                <a:gd name="connsiteY19" fmla="*/ 537328 h 537328"/>
                <a:gd name="connsiteX20" fmla="*/ 424206 w 565698"/>
                <a:gd name="connsiteY20" fmla="*/ 527901 h 537328"/>
                <a:gd name="connsiteX21" fmla="*/ 480767 w 565698"/>
                <a:gd name="connsiteY21" fmla="*/ 490194 h 537328"/>
                <a:gd name="connsiteX22" fmla="*/ 518474 w 565698"/>
                <a:gd name="connsiteY22" fmla="*/ 405353 h 537328"/>
                <a:gd name="connsiteX23" fmla="*/ 527901 w 565698"/>
                <a:gd name="connsiteY23" fmla="*/ 358219 h 537328"/>
                <a:gd name="connsiteX24" fmla="*/ 565608 w 565698"/>
                <a:gd name="connsiteY24" fmla="*/ 245097 h 53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5698" h="537328" extrusionOk="0">
                  <a:moveTo>
                    <a:pt x="565608" y="245097"/>
                  </a:moveTo>
                  <a:cubicBezTo>
                    <a:pt x="573956" y="213993"/>
                    <a:pt x="545212" y="202026"/>
                    <a:pt x="537328" y="179109"/>
                  </a:cubicBezTo>
                  <a:cubicBezTo>
                    <a:pt x="533040" y="171113"/>
                    <a:pt x="525093" y="162459"/>
                    <a:pt x="518474" y="150829"/>
                  </a:cubicBezTo>
                  <a:cubicBezTo>
                    <a:pt x="511855" y="141321"/>
                    <a:pt x="513210" y="131099"/>
                    <a:pt x="509047" y="122549"/>
                  </a:cubicBezTo>
                  <a:cubicBezTo>
                    <a:pt x="503644" y="113816"/>
                    <a:pt x="497044" y="104522"/>
                    <a:pt x="490194" y="94268"/>
                  </a:cubicBezTo>
                  <a:cubicBezTo>
                    <a:pt x="463419" y="76624"/>
                    <a:pt x="433655" y="35899"/>
                    <a:pt x="405352" y="18854"/>
                  </a:cubicBezTo>
                  <a:cubicBezTo>
                    <a:pt x="383124" y="10772"/>
                    <a:pt x="341155" y="175"/>
                    <a:pt x="320511" y="0"/>
                  </a:cubicBezTo>
                  <a:cubicBezTo>
                    <a:pt x="257699" y="-6323"/>
                    <a:pt x="197484" y="1933"/>
                    <a:pt x="122548" y="9427"/>
                  </a:cubicBezTo>
                  <a:cubicBezTo>
                    <a:pt x="108466" y="10351"/>
                    <a:pt x="96912" y="17604"/>
                    <a:pt x="84841" y="18854"/>
                  </a:cubicBezTo>
                  <a:cubicBezTo>
                    <a:pt x="65806" y="24565"/>
                    <a:pt x="28280" y="37708"/>
                    <a:pt x="28280" y="37707"/>
                  </a:cubicBezTo>
                  <a:cubicBezTo>
                    <a:pt x="11258" y="62085"/>
                    <a:pt x="-3297" y="84637"/>
                    <a:pt x="0" y="122549"/>
                  </a:cubicBezTo>
                  <a:cubicBezTo>
                    <a:pt x="-2360" y="142938"/>
                    <a:pt x="5170" y="155573"/>
                    <a:pt x="9427" y="179109"/>
                  </a:cubicBezTo>
                  <a:cubicBezTo>
                    <a:pt x="10725" y="200755"/>
                    <a:pt x="23348" y="256858"/>
                    <a:pt x="37707" y="282804"/>
                  </a:cubicBezTo>
                  <a:cubicBezTo>
                    <a:pt x="47458" y="295285"/>
                    <a:pt x="47831" y="301297"/>
                    <a:pt x="56561" y="311085"/>
                  </a:cubicBezTo>
                  <a:cubicBezTo>
                    <a:pt x="60210" y="318198"/>
                    <a:pt x="62090" y="328826"/>
                    <a:pt x="65987" y="339365"/>
                  </a:cubicBezTo>
                  <a:cubicBezTo>
                    <a:pt x="76991" y="359173"/>
                    <a:pt x="103695" y="395925"/>
                    <a:pt x="103695" y="395926"/>
                  </a:cubicBezTo>
                  <a:cubicBezTo>
                    <a:pt x="129134" y="440314"/>
                    <a:pt x="106256" y="399333"/>
                    <a:pt x="141402" y="452487"/>
                  </a:cubicBezTo>
                  <a:cubicBezTo>
                    <a:pt x="155034" y="473165"/>
                    <a:pt x="153578" y="496598"/>
                    <a:pt x="179109" y="509048"/>
                  </a:cubicBezTo>
                  <a:cubicBezTo>
                    <a:pt x="197315" y="507793"/>
                    <a:pt x="216063" y="522160"/>
                    <a:pt x="235670" y="527901"/>
                  </a:cubicBezTo>
                  <a:cubicBezTo>
                    <a:pt x="248632" y="530531"/>
                    <a:pt x="254236" y="536130"/>
                    <a:pt x="263950" y="537328"/>
                  </a:cubicBezTo>
                  <a:cubicBezTo>
                    <a:pt x="313836" y="533597"/>
                    <a:pt x="371490" y="529511"/>
                    <a:pt x="424206" y="527901"/>
                  </a:cubicBezTo>
                  <a:cubicBezTo>
                    <a:pt x="448707" y="525717"/>
                    <a:pt x="463745" y="509778"/>
                    <a:pt x="480767" y="490194"/>
                  </a:cubicBezTo>
                  <a:cubicBezTo>
                    <a:pt x="503887" y="464396"/>
                    <a:pt x="513938" y="444293"/>
                    <a:pt x="518474" y="405353"/>
                  </a:cubicBezTo>
                  <a:cubicBezTo>
                    <a:pt x="521400" y="385042"/>
                    <a:pt x="525084" y="375391"/>
                    <a:pt x="527901" y="358219"/>
                  </a:cubicBezTo>
                  <a:cubicBezTo>
                    <a:pt x="535260" y="321349"/>
                    <a:pt x="565922" y="270583"/>
                    <a:pt x="565608" y="245097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043611609">
                    <a:custGeom>
                      <a:avLst/>
                      <a:gdLst>
                        <a:gd name="connsiteX0" fmla="*/ 565608 w 565698"/>
                        <a:gd name="connsiteY0" fmla="*/ 245097 h 537328"/>
                        <a:gd name="connsiteX1" fmla="*/ 537328 w 565698"/>
                        <a:gd name="connsiteY1" fmla="*/ 179109 h 537328"/>
                        <a:gd name="connsiteX2" fmla="*/ 518474 w 565698"/>
                        <a:gd name="connsiteY2" fmla="*/ 150829 h 537328"/>
                        <a:gd name="connsiteX3" fmla="*/ 509047 w 565698"/>
                        <a:gd name="connsiteY3" fmla="*/ 122549 h 537328"/>
                        <a:gd name="connsiteX4" fmla="*/ 490194 w 565698"/>
                        <a:gd name="connsiteY4" fmla="*/ 94268 h 537328"/>
                        <a:gd name="connsiteX5" fmla="*/ 405352 w 565698"/>
                        <a:gd name="connsiteY5" fmla="*/ 18854 h 537328"/>
                        <a:gd name="connsiteX6" fmla="*/ 320511 w 565698"/>
                        <a:gd name="connsiteY6" fmla="*/ 0 h 537328"/>
                        <a:gd name="connsiteX7" fmla="*/ 122548 w 565698"/>
                        <a:gd name="connsiteY7" fmla="*/ 9427 h 537328"/>
                        <a:gd name="connsiteX8" fmla="*/ 84841 w 565698"/>
                        <a:gd name="connsiteY8" fmla="*/ 18854 h 537328"/>
                        <a:gd name="connsiteX9" fmla="*/ 28280 w 565698"/>
                        <a:gd name="connsiteY9" fmla="*/ 37707 h 537328"/>
                        <a:gd name="connsiteX10" fmla="*/ 0 w 565698"/>
                        <a:gd name="connsiteY10" fmla="*/ 122549 h 537328"/>
                        <a:gd name="connsiteX11" fmla="*/ 9427 w 565698"/>
                        <a:gd name="connsiteY11" fmla="*/ 179109 h 537328"/>
                        <a:gd name="connsiteX12" fmla="*/ 37707 w 565698"/>
                        <a:gd name="connsiteY12" fmla="*/ 282804 h 537328"/>
                        <a:gd name="connsiteX13" fmla="*/ 56561 w 565698"/>
                        <a:gd name="connsiteY13" fmla="*/ 311085 h 537328"/>
                        <a:gd name="connsiteX14" fmla="*/ 65987 w 565698"/>
                        <a:gd name="connsiteY14" fmla="*/ 339365 h 537328"/>
                        <a:gd name="connsiteX15" fmla="*/ 103695 w 565698"/>
                        <a:gd name="connsiteY15" fmla="*/ 395926 h 537328"/>
                        <a:gd name="connsiteX16" fmla="*/ 141402 w 565698"/>
                        <a:gd name="connsiteY16" fmla="*/ 452487 h 537328"/>
                        <a:gd name="connsiteX17" fmla="*/ 179109 w 565698"/>
                        <a:gd name="connsiteY17" fmla="*/ 509048 h 537328"/>
                        <a:gd name="connsiteX18" fmla="*/ 235670 w 565698"/>
                        <a:gd name="connsiteY18" fmla="*/ 527901 h 537328"/>
                        <a:gd name="connsiteX19" fmla="*/ 263950 w 565698"/>
                        <a:gd name="connsiteY19" fmla="*/ 537328 h 537328"/>
                        <a:gd name="connsiteX20" fmla="*/ 424206 w 565698"/>
                        <a:gd name="connsiteY20" fmla="*/ 527901 h 537328"/>
                        <a:gd name="connsiteX21" fmla="*/ 480767 w 565698"/>
                        <a:gd name="connsiteY21" fmla="*/ 490194 h 537328"/>
                        <a:gd name="connsiteX22" fmla="*/ 518474 w 565698"/>
                        <a:gd name="connsiteY22" fmla="*/ 405353 h 537328"/>
                        <a:gd name="connsiteX23" fmla="*/ 527901 w 565698"/>
                        <a:gd name="connsiteY23" fmla="*/ 358219 h 537328"/>
                        <a:gd name="connsiteX24" fmla="*/ 565608 w 565698"/>
                        <a:gd name="connsiteY24" fmla="*/ 245097 h 5373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565698" h="537328">
                          <a:moveTo>
                            <a:pt x="565608" y="245097"/>
                          </a:moveTo>
                          <a:cubicBezTo>
                            <a:pt x="567179" y="215245"/>
                            <a:pt x="548030" y="200513"/>
                            <a:pt x="537328" y="179109"/>
                          </a:cubicBezTo>
                          <a:cubicBezTo>
                            <a:pt x="532261" y="168976"/>
                            <a:pt x="523541" y="160962"/>
                            <a:pt x="518474" y="150829"/>
                          </a:cubicBezTo>
                          <a:cubicBezTo>
                            <a:pt x="514030" y="141941"/>
                            <a:pt x="513491" y="131437"/>
                            <a:pt x="509047" y="122549"/>
                          </a:cubicBezTo>
                          <a:cubicBezTo>
                            <a:pt x="503980" y="112415"/>
                            <a:pt x="497721" y="102736"/>
                            <a:pt x="490194" y="94268"/>
                          </a:cubicBezTo>
                          <a:cubicBezTo>
                            <a:pt x="470202" y="71777"/>
                            <a:pt x="436875" y="34615"/>
                            <a:pt x="405352" y="18854"/>
                          </a:cubicBezTo>
                          <a:cubicBezTo>
                            <a:pt x="382144" y="7250"/>
                            <a:pt x="342238" y="3621"/>
                            <a:pt x="320511" y="0"/>
                          </a:cubicBezTo>
                          <a:cubicBezTo>
                            <a:pt x="254523" y="3142"/>
                            <a:pt x="188400" y="4159"/>
                            <a:pt x="122548" y="9427"/>
                          </a:cubicBezTo>
                          <a:cubicBezTo>
                            <a:pt x="109633" y="10460"/>
                            <a:pt x="97250" y="15131"/>
                            <a:pt x="84841" y="18854"/>
                          </a:cubicBezTo>
                          <a:cubicBezTo>
                            <a:pt x="65806" y="24565"/>
                            <a:pt x="28280" y="37707"/>
                            <a:pt x="28280" y="37707"/>
                          </a:cubicBezTo>
                          <a:cubicBezTo>
                            <a:pt x="12947" y="68374"/>
                            <a:pt x="0" y="86002"/>
                            <a:pt x="0" y="122549"/>
                          </a:cubicBezTo>
                          <a:cubicBezTo>
                            <a:pt x="0" y="141662"/>
                            <a:pt x="6008" y="160304"/>
                            <a:pt x="9427" y="179109"/>
                          </a:cubicBezTo>
                          <a:cubicBezTo>
                            <a:pt x="13854" y="203460"/>
                            <a:pt x="24820" y="263474"/>
                            <a:pt x="37707" y="282804"/>
                          </a:cubicBezTo>
                          <a:lnTo>
                            <a:pt x="56561" y="311085"/>
                          </a:lnTo>
                          <a:cubicBezTo>
                            <a:pt x="59703" y="320512"/>
                            <a:pt x="61161" y="330679"/>
                            <a:pt x="65987" y="339365"/>
                          </a:cubicBezTo>
                          <a:cubicBezTo>
                            <a:pt x="76991" y="359173"/>
                            <a:pt x="103695" y="395926"/>
                            <a:pt x="103695" y="395926"/>
                          </a:cubicBezTo>
                          <a:cubicBezTo>
                            <a:pt x="121722" y="450011"/>
                            <a:pt x="100211" y="399527"/>
                            <a:pt x="141402" y="452487"/>
                          </a:cubicBezTo>
                          <a:cubicBezTo>
                            <a:pt x="155313" y="470373"/>
                            <a:pt x="157612" y="501883"/>
                            <a:pt x="179109" y="509048"/>
                          </a:cubicBezTo>
                          <a:lnTo>
                            <a:pt x="235670" y="527901"/>
                          </a:lnTo>
                          <a:lnTo>
                            <a:pt x="263950" y="537328"/>
                          </a:lnTo>
                          <a:cubicBezTo>
                            <a:pt x="317369" y="534186"/>
                            <a:pt x="370961" y="533226"/>
                            <a:pt x="424206" y="527901"/>
                          </a:cubicBezTo>
                          <a:cubicBezTo>
                            <a:pt x="451666" y="525155"/>
                            <a:pt x="463528" y="510880"/>
                            <a:pt x="480767" y="490194"/>
                          </a:cubicBezTo>
                          <a:cubicBezTo>
                            <a:pt x="501553" y="465251"/>
                            <a:pt x="511984" y="437801"/>
                            <a:pt x="518474" y="405353"/>
                          </a:cubicBezTo>
                          <a:cubicBezTo>
                            <a:pt x="521616" y="389642"/>
                            <a:pt x="526835" y="374206"/>
                            <a:pt x="527901" y="358219"/>
                          </a:cubicBezTo>
                          <a:cubicBezTo>
                            <a:pt x="529991" y="326866"/>
                            <a:pt x="564037" y="274949"/>
                            <a:pt x="565608" y="24509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1B211D-810D-A0D8-B1BD-5AC0283FBD37}"/>
              </a:ext>
            </a:extLst>
          </p:cNvPr>
          <p:cNvSpPr txBox="1"/>
          <p:nvPr/>
        </p:nvSpPr>
        <p:spPr>
          <a:xfrm>
            <a:off x="6495068" y="492354"/>
            <a:ext cx="55806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 u="sng" dirty="0"/>
              <a:t>You can break the thymus into 2 categories:</a:t>
            </a:r>
          </a:p>
          <a:p>
            <a:endParaRPr lang="en-SE" dirty="0"/>
          </a:p>
          <a:p>
            <a:pPr marL="342900" indent="-342900">
              <a:buAutoNum type="arabicParenBoth"/>
            </a:pPr>
            <a:r>
              <a:rPr lang="en-SE" b="1" dirty="0">
                <a:solidFill>
                  <a:srgbClr val="002060"/>
                </a:solidFill>
              </a:rPr>
              <a:t>Cortical Regions</a:t>
            </a:r>
            <a:r>
              <a:rPr lang="en-SE" dirty="0"/>
              <a:t>: Densely packed with immature thymocytes (double negative (</a:t>
            </a:r>
            <a:r>
              <a:rPr lang="en-SE" b="1" dirty="0"/>
              <a:t>DN</a:t>
            </a:r>
            <a:r>
              <a:rPr lang="en-SE" dirty="0"/>
              <a:t>) and double positive (</a:t>
            </a:r>
            <a:r>
              <a:rPr lang="en-SE" b="1" dirty="0"/>
              <a:t>DP</a:t>
            </a:r>
            <a:r>
              <a:rPr lang="en-SE" dirty="0"/>
              <a:t>))</a:t>
            </a:r>
          </a:p>
          <a:p>
            <a:pPr marL="342900" indent="-342900">
              <a:buAutoNum type="arabicParenBoth"/>
            </a:pPr>
            <a:endParaRPr lang="en-SE" dirty="0"/>
          </a:p>
          <a:p>
            <a:endParaRPr lang="en-SE" dirty="0"/>
          </a:p>
          <a:p>
            <a:r>
              <a:rPr lang="en-SE" b="1" dirty="0">
                <a:solidFill>
                  <a:srgbClr val="FFC000"/>
                </a:solidFill>
              </a:rPr>
              <a:t>(2) Medullary Regions</a:t>
            </a:r>
            <a:r>
              <a:rPr lang="en-SE" dirty="0"/>
              <a:t>: More diffuse regions containing more mature thymocytes (single positive (</a:t>
            </a:r>
            <a:r>
              <a:rPr lang="en-SE" b="1" dirty="0"/>
              <a:t>SP</a:t>
            </a:r>
            <a:r>
              <a:rPr lang="en-SE" dirty="0"/>
              <a:t>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C28020-2012-C6AC-3AD2-21323D75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71" y="3558769"/>
            <a:ext cx="5269406" cy="2346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7F00F5-ACB2-4EE4-07B8-9BE04AD60F6E}"/>
              </a:ext>
            </a:extLst>
          </p:cNvPr>
          <p:cNvSpPr txBox="1"/>
          <p:nvPr/>
        </p:nvSpPr>
        <p:spPr>
          <a:xfrm>
            <a:off x="4317478" y="884433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DN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BD7C1-EE54-6FB8-33BD-F22F306AC2FA}"/>
              </a:ext>
            </a:extLst>
          </p:cNvPr>
          <p:cNvSpPr txBox="1"/>
          <p:nvPr/>
        </p:nvSpPr>
        <p:spPr>
          <a:xfrm>
            <a:off x="4393317" y="3429000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DN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69272-D760-34B0-C49E-CA9A3AD63636}"/>
              </a:ext>
            </a:extLst>
          </p:cNvPr>
          <p:cNvSpPr txBox="1"/>
          <p:nvPr/>
        </p:nvSpPr>
        <p:spPr>
          <a:xfrm>
            <a:off x="756142" y="3848666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DN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26E6A-3CD0-4C51-72DD-E864DAA58BD5}"/>
              </a:ext>
            </a:extLst>
          </p:cNvPr>
          <p:cNvSpPr txBox="1"/>
          <p:nvPr/>
        </p:nvSpPr>
        <p:spPr>
          <a:xfrm>
            <a:off x="2190587" y="5202256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DN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E3328-AEF8-4E51-8B01-9DDC96EFE699}"/>
              </a:ext>
            </a:extLst>
          </p:cNvPr>
          <p:cNvSpPr txBox="1"/>
          <p:nvPr/>
        </p:nvSpPr>
        <p:spPr>
          <a:xfrm>
            <a:off x="4110984" y="2318994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DAA86-C0AB-9BB6-6094-6732E8A8BAF9}"/>
              </a:ext>
            </a:extLst>
          </p:cNvPr>
          <p:cNvSpPr txBox="1"/>
          <p:nvPr/>
        </p:nvSpPr>
        <p:spPr>
          <a:xfrm>
            <a:off x="1348382" y="2559377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A71B4-88D0-E38A-CAF3-9A0FB166689D}"/>
              </a:ext>
            </a:extLst>
          </p:cNvPr>
          <p:cNvSpPr txBox="1"/>
          <p:nvPr/>
        </p:nvSpPr>
        <p:spPr>
          <a:xfrm>
            <a:off x="2403623" y="4352827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D7979-B594-0A30-B19F-13EB90008673}"/>
              </a:ext>
            </a:extLst>
          </p:cNvPr>
          <p:cNvSpPr txBox="1"/>
          <p:nvPr/>
        </p:nvSpPr>
        <p:spPr>
          <a:xfrm>
            <a:off x="2517294" y="3189437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rgbClr val="FFC000"/>
                </a:solidFill>
              </a:rPr>
              <a:t>SP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CDFCF-04AB-F266-47FB-5EBB971C224B}"/>
              </a:ext>
            </a:extLst>
          </p:cNvPr>
          <p:cNvSpPr txBox="1"/>
          <p:nvPr/>
        </p:nvSpPr>
        <p:spPr>
          <a:xfrm>
            <a:off x="3059150" y="1483896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rgbClr val="FFC000"/>
                </a:solidFill>
              </a:rPr>
              <a:t>SP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08B34-08DB-5B10-BC4C-4F5E5CA9F2E4}"/>
              </a:ext>
            </a:extLst>
          </p:cNvPr>
          <p:cNvSpPr txBox="1"/>
          <p:nvPr/>
        </p:nvSpPr>
        <p:spPr>
          <a:xfrm>
            <a:off x="3274645" y="4551633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rgbClr val="FFC000"/>
                </a:solidFill>
              </a:rPr>
              <a:t>SP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CCFEB-B328-F3C0-57C7-4D9B18768F2F}"/>
              </a:ext>
            </a:extLst>
          </p:cNvPr>
          <p:cNvSpPr txBox="1"/>
          <p:nvPr/>
        </p:nvSpPr>
        <p:spPr>
          <a:xfrm>
            <a:off x="1437818" y="4561817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rgbClr val="FFC000"/>
                </a:solidFill>
              </a:rPr>
              <a:t>SP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61D3D-7E94-961E-29AB-3715E68CF6B9}"/>
              </a:ext>
            </a:extLst>
          </p:cNvPr>
          <p:cNvSpPr txBox="1"/>
          <p:nvPr/>
        </p:nvSpPr>
        <p:spPr>
          <a:xfrm>
            <a:off x="456917" y="4551633"/>
            <a:ext cx="5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rgbClr val="FFC000"/>
                </a:solidFill>
              </a:rPr>
              <a:t>SP</a:t>
            </a:r>
          </a:p>
        </p:txBody>
      </p:sp>
    </p:spTree>
    <p:extLst>
      <p:ext uri="{BB962C8B-B14F-4D97-AF65-F5344CB8AC3E}">
        <p14:creationId xmlns:p14="http://schemas.microsoft.com/office/powerpoint/2010/main" val="197730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A70ED8-97B5-370D-59F6-2B4C6DF10204}"/>
              </a:ext>
            </a:extLst>
          </p:cNvPr>
          <p:cNvSpPr txBox="1"/>
          <p:nvPr/>
        </p:nvSpPr>
        <p:spPr>
          <a:xfrm>
            <a:off x="1386023" y="0"/>
            <a:ext cx="9751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/>
              <a:t>T</a:t>
            </a:r>
            <a:r>
              <a:rPr lang="en-GB" sz="3200" b="1" dirty="0"/>
              <a:t>h</a:t>
            </a:r>
            <a:r>
              <a:rPr lang="en-SE" sz="3200" b="1" dirty="0"/>
              <a:t>ymocytes are selected on specialized epithelial cells and Antigen Presenting Cells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4BCF89-6167-C943-27CA-AC21EFD1A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19" y="-631597"/>
            <a:ext cx="33913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4A054-E97A-0F30-205D-89686F0F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1175051"/>
            <a:ext cx="4888254" cy="53856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D31BD-4D7F-5E45-9319-21A2E998AAF4}"/>
              </a:ext>
            </a:extLst>
          </p:cNvPr>
          <p:cNvSpPr/>
          <p:nvPr/>
        </p:nvSpPr>
        <p:spPr>
          <a:xfrm>
            <a:off x="358219" y="1077218"/>
            <a:ext cx="245285" cy="29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6DF63C-8CD7-8DEB-9634-A648B0949631}"/>
              </a:ext>
            </a:extLst>
          </p:cNvPr>
          <p:cNvSpPr/>
          <p:nvPr/>
        </p:nvSpPr>
        <p:spPr>
          <a:xfrm>
            <a:off x="480766" y="3718394"/>
            <a:ext cx="245285" cy="29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33052-F38F-0615-1BCD-CB0ACE6768A2}"/>
              </a:ext>
            </a:extLst>
          </p:cNvPr>
          <p:cNvSpPr txBox="1"/>
          <p:nvPr/>
        </p:nvSpPr>
        <p:spPr>
          <a:xfrm>
            <a:off x="5870448" y="1376219"/>
            <a:ext cx="5440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/>
              <a:t>Positive Selection </a:t>
            </a:r>
            <a:r>
              <a:rPr lang="en-SE" dirty="0"/>
              <a:t>– </a:t>
            </a:r>
            <a:r>
              <a:rPr lang="en-SE" dirty="0">
                <a:solidFill>
                  <a:srgbClr val="C00000"/>
                </a:solidFill>
              </a:rPr>
              <a:t>CORTEX</a:t>
            </a:r>
            <a:r>
              <a:rPr lang="en-SE" dirty="0"/>
              <a:t> – T cells ‘audition’ rearranged TCRs to see if they can bind self MHC.  cTEC have special proteasomes which present different peptides for  positive selection.</a:t>
            </a:r>
          </a:p>
          <a:p>
            <a:endParaRPr lang="en-SE" dirty="0"/>
          </a:p>
          <a:p>
            <a:r>
              <a:rPr lang="en-SE" dirty="0"/>
              <a:t>If they don’t receive a signal: ‘Death by Neglect’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AD8E6-10A0-44E7-9E9A-33A7FB319B21}"/>
              </a:ext>
            </a:extLst>
          </p:cNvPr>
          <p:cNvSpPr txBox="1"/>
          <p:nvPr/>
        </p:nvSpPr>
        <p:spPr>
          <a:xfrm>
            <a:off x="5870448" y="4367784"/>
            <a:ext cx="5669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/>
              <a:t>Negative Selection </a:t>
            </a:r>
            <a:r>
              <a:rPr lang="en-SE" dirty="0"/>
              <a:t>– </a:t>
            </a:r>
            <a:r>
              <a:rPr lang="en-SE" dirty="0">
                <a:solidFill>
                  <a:srgbClr val="C00000"/>
                </a:solidFill>
              </a:rPr>
              <a:t>MEDULLA</a:t>
            </a:r>
            <a:r>
              <a:rPr lang="en-SE" dirty="0"/>
              <a:t> – T cells are test TCRs to look for possibly ‘self reactivity’ to endogenous protein antigens.  mTEC have special machinery to present a diverse array of ‘tissue specific antigens’ (like insulin)</a:t>
            </a:r>
          </a:p>
          <a:p>
            <a:endParaRPr lang="en-SE" dirty="0"/>
          </a:p>
          <a:p>
            <a:r>
              <a:rPr lang="en-SE" dirty="0"/>
              <a:t>If they react strongly: ‘Death by Negative Selection’</a:t>
            </a:r>
          </a:p>
        </p:txBody>
      </p:sp>
    </p:spTree>
    <p:extLst>
      <p:ext uri="{BB962C8B-B14F-4D97-AF65-F5344CB8AC3E}">
        <p14:creationId xmlns:p14="http://schemas.microsoft.com/office/powerpoint/2010/main" val="23176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2B3C-E469-C632-DEB0-24C02086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32"/>
            <a:ext cx="10515600" cy="784945"/>
          </a:xfrm>
        </p:spPr>
        <p:txBody>
          <a:bodyPr>
            <a:normAutofit/>
          </a:bodyPr>
          <a:lstStyle/>
          <a:p>
            <a:pPr algn="ctr"/>
            <a:r>
              <a:rPr lang="en-SE" sz="3800" b="1" dirty="0"/>
              <a:t>Everything You Need to K</a:t>
            </a:r>
            <a:r>
              <a:rPr lang="en-GB" sz="3800" b="1" dirty="0"/>
              <a:t>n</a:t>
            </a:r>
            <a:r>
              <a:rPr lang="en-SE" sz="3800" b="1" dirty="0"/>
              <a:t>ow About T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0A359-57A6-EFE4-5A41-745A5F738F86}"/>
              </a:ext>
            </a:extLst>
          </p:cNvPr>
          <p:cNvSpPr txBox="1"/>
          <p:nvPr/>
        </p:nvSpPr>
        <p:spPr>
          <a:xfrm>
            <a:off x="377073" y="1500636"/>
            <a:ext cx="1069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1. Where do they develop?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0CF95-8CC1-1DAD-C76A-821AB1441B96}"/>
              </a:ext>
            </a:extLst>
          </p:cNvPr>
          <p:cNvSpPr txBox="1"/>
          <p:nvPr/>
        </p:nvSpPr>
        <p:spPr>
          <a:xfrm>
            <a:off x="377073" y="3017959"/>
            <a:ext cx="1069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2. What is their function during an immune response?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BAF94-DAA0-6B68-77E0-332112D62759}"/>
              </a:ext>
            </a:extLst>
          </p:cNvPr>
          <p:cNvSpPr txBox="1"/>
          <p:nvPr/>
        </p:nvSpPr>
        <p:spPr>
          <a:xfrm>
            <a:off x="377073" y="4282816"/>
            <a:ext cx="1069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3. How do they achieve </a:t>
            </a:r>
            <a:r>
              <a:rPr lang="en-SE" sz="2800" b="1" u="sng" dirty="0"/>
              <a:t>specificity</a:t>
            </a:r>
            <a:r>
              <a:rPr lang="en-SE" sz="28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110C-54EC-1F28-9383-E40B5DB4938A}"/>
              </a:ext>
            </a:extLst>
          </p:cNvPr>
          <p:cNvSpPr txBox="1"/>
          <p:nvPr/>
        </p:nvSpPr>
        <p:spPr>
          <a:xfrm>
            <a:off x="377073" y="5538529"/>
            <a:ext cx="1069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4. What are the different types of T cells?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64953-7D06-9740-3A6A-18BCE48E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62" y="1352530"/>
            <a:ext cx="1739900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9E76C-E25C-8269-4C45-2FB5D545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54" y="2701719"/>
            <a:ext cx="17399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D9EF81-0EE6-75B1-0DB0-6EABB379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12" y="3801476"/>
            <a:ext cx="13589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E838E-16D1-2521-A981-9655289CA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12" y="5483899"/>
            <a:ext cx="173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diagram of a cell&#10;&#10;Description automatically generated">
            <a:extLst>
              <a:ext uri="{FF2B5EF4-FFF2-40B4-BE49-F238E27FC236}">
                <a16:creationId xmlns:a16="http://schemas.microsoft.com/office/drawing/2014/main" id="{5BFD78EB-4F78-5C4C-83F0-DD804A98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3" t="9994" r="6578" b="7732"/>
          <a:stretch/>
        </p:blipFill>
        <p:spPr>
          <a:xfrm rot="18218624">
            <a:off x="2286196" y="4976945"/>
            <a:ext cx="1855729" cy="1888711"/>
          </a:xfrm>
          <a:prstGeom prst="rect">
            <a:avLst/>
          </a:prstGeom>
        </p:spPr>
      </p:pic>
      <p:pic>
        <p:nvPicPr>
          <p:cNvPr id="50" name="Picture 49" descr="A diagram of a cell&#10;&#10;Description automatically generated">
            <a:extLst>
              <a:ext uri="{FF2B5EF4-FFF2-40B4-BE49-F238E27FC236}">
                <a16:creationId xmlns:a16="http://schemas.microsoft.com/office/drawing/2014/main" id="{2408AA5D-0BD8-266B-53A1-8EDFD46FC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2" t="9490" r="5879" b="5447"/>
          <a:stretch/>
        </p:blipFill>
        <p:spPr>
          <a:xfrm rot="18218624">
            <a:off x="2293433" y="2741650"/>
            <a:ext cx="1870805" cy="19527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046F3F1-EDD1-292A-AEAE-15725FF8C0F9}"/>
              </a:ext>
            </a:extLst>
          </p:cNvPr>
          <p:cNvGrpSpPr/>
          <p:nvPr/>
        </p:nvGrpSpPr>
        <p:grpSpPr>
          <a:xfrm>
            <a:off x="1115568" y="813405"/>
            <a:ext cx="4042240" cy="2354745"/>
            <a:chOff x="358219" y="1223649"/>
            <a:chExt cx="4888254" cy="29401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DC7A24-7C4C-BC3F-702C-610C9AEC6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776"/>
            <a:stretch/>
          </p:blipFill>
          <p:spPr>
            <a:xfrm>
              <a:off x="358219" y="1321482"/>
              <a:ext cx="4888254" cy="25433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FF72B-1072-3D45-B34F-E759BCB40DAC}"/>
                </a:ext>
              </a:extLst>
            </p:cNvPr>
            <p:cNvSpPr/>
            <p:nvPr/>
          </p:nvSpPr>
          <p:spPr>
            <a:xfrm>
              <a:off x="358219" y="1223649"/>
              <a:ext cx="245285" cy="299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53CB9-6DD8-D139-302A-4CF0B7BB93AA}"/>
                </a:ext>
              </a:extLst>
            </p:cNvPr>
            <p:cNvSpPr/>
            <p:nvPr/>
          </p:nvSpPr>
          <p:spPr>
            <a:xfrm>
              <a:off x="480766" y="3864825"/>
              <a:ext cx="245285" cy="299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23" name="Picture 22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4E2D6091-2096-8930-FD9F-7C6984E0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56" y="924729"/>
            <a:ext cx="1118436" cy="10705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282F9A-7367-A87E-92AA-4CFB9D7CF886}"/>
              </a:ext>
            </a:extLst>
          </p:cNvPr>
          <p:cNvSpPr txBox="1"/>
          <p:nvPr/>
        </p:nvSpPr>
        <p:spPr>
          <a:xfrm>
            <a:off x="6267401" y="119406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DN T</a:t>
            </a:r>
          </a:p>
        </p:txBody>
      </p:sp>
      <p:pic>
        <p:nvPicPr>
          <p:cNvPr id="25" name="Picture 24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DB150FFC-F01E-529F-55F0-CA4D6E770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384" y="924727"/>
            <a:ext cx="1118436" cy="107050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F02889-50EF-53FE-F2E8-55D85E7A84D9}"/>
              </a:ext>
            </a:extLst>
          </p:cNvPr>
          <p:cNvCxnSpPr>
            <a:cxnSpLocks/>
          </p:cNvCxnSpPr>
          <p:nvPr/>
        </p:nvCxnSpPr>
        <p:spPr>
          <a:xfrm>
            <a:off x="7165668" y="1459980"/>
            <a:ext cx="1021803" cy="14111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A5DF34-5B0C-E398-217F-4755775757BD}"/>
              </a:ext>
            </a:extLst>
          </p:cNvPr>
          <p:cNvSpPr txBox="1"/>
          <p:nvPr/>
        </p:nvSpPr>
        <p:spPr>
          <a:xfrm>
            <a:off x="7165668" y="859901"/>
            <a:ext cx="128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Add a TCR!</a:t>
            </a:r>
          </a:p>
        </p:txBody>
      </p:sp>
      <p:pic>
        <p:nvPicPr>
          <p:cNvPr id="30" name="Picture 29" descr="A green and black sign&#10;&#10;Description automatically generated">
            <a:extLst>
              <a:ext uri="{FF2B5EF4-FFF2-40B4-BE49-F238E27FC236}">
                <a16:creationId xmlns:a16="http://schemas.microsoft.com/office/drawing/2014/main" id="{04CEEC74-598D-497B-C1F2-40980734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576" y="389132"/>
            <a:ext cx="294052" cy="535595"/>
          </a:xfrm>
          <a:prstGeom prst="rect">
            <a:avLst/>
          </a:prstGeom>
        </p:spPr>
      </p:pic>
      <p:pic>
        <p:nvPicPr>
          <p:cNvPr id="31" name="Picture 30" descr="A green and black sign&#10;&#10;Description automatically generated">
            <a:extLst>
              <a:ext uri="{FF2B5EF4-FFF2-40B4-BE49-F238E27FC236}">
                <a16:creationId xmlns:a16="http://schemas.microsoft.com/office/drawing/2014/main" id="{6A39EF61-259F-6082-F2F9-CE95B82E2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001738" y="1113670"/>
            <a:ext cx="294052" cy="535595"/>
          </a:xfrm>
          <a:prstGeom prst="rect">
            <a:avLst/>
          </a:prstGeom>
        </p:spPr>
      </p:pic>
      <p:pic>
        <p:nvPicPr>
          <p:cNvPr id="32" name="Picture 31" descr="A green and black sign&#10;&#10;Description automatically generated">
            <a:extLst>
              <a:ext uri="{FF2B5EF4-FFF2-40B4-BE49-F238E27FC236}">
                <a16:creationId xmlns:a16="http://schemas.microsoft.com/office/drawing/2014/main" id="{E988A037-613D-5316-5DE4-FD7471E62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99576" y="2002342"/>
            <a:ext cx="294052" cy="535595"/>
          </a:xfrm>
          <a:prstGeom prst="rect">
            <a:avLst/>
          </a:prstGeom>
        </p:spPr>
      </p:pic>
      <p:pic>
        <p:nvPicPr>
          <p:cNvPr id="33" name="Picture 32" descr="A green and black sign&#10;&#10;Description automatically generated">
            <a:extLst>
              <a:ext uri="{FF2B5EF4-FFF2-40B4-BE49-F238E27FC236}">
                <a16:creationId xmlns:a16="http://schemas.microsoft.com/office/drawing/2014/main" id="{F93E4146-B810-FB4F-39A0-6408791B8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07763" y="1206294"/>
            <a:ext cx="294052" cy="5355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DB37F6-8AD7-F8E9-21FF-7D2DD4320AAD}"/>
              </a:ext>
            </a:extLst>
          </p:cNvPr>
          <p:cNvSpPr txBox="1"/>
          <p:nvPr/>
        </p:nvSpPr>
        <p:spPr>
          <a:xfrm>
            <a:off x="5823651" y="2578274"/>
            <a:ext cx="570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You have 2 copies of Chr7 a</a:t>
            </a:r>
            <a:r>
              <a:rPr lang="en-GB" dirty="0" err="1"/>
              <a:t>nd</a:t>
            </a:r>
            <a:r>
              <a:rPr lang="en-SE" dirty="0"/>
              <a:t> Chr14 -&gt;  Two tries to make a productive TCR combo!</a:t>
            </a:r>
          </a:p>
        </p:txBody>
      </p:sp>
      <p:pic>
        <p:nvPicPr>
          <p:cNvPr id="36" name="Picture 35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FDD73C12-15A1-7E53-987E-0DC36542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91" y="3426799"/>
            <a:ext cx="823918" cy="788607"/>
          </a:xfrm>
          <a:prstGeom prst="rect">
            <a:avLst/>
          </a:prstGeom>
        </p:spPr>
      </p:pic>
      <p:pic>
        <p:nvPicPr>
          <p:cNvPr id="37" name="Picture 36" descr="A green and black sign&#10;&#10;Description automatically generated">
            <a:extLst>
              <a:ext uri="{FF2B5EF4-FFF2-40B4-BE49-F238E27FC236}">
                <a16:creationId xmlns:a16="http://schemas.microsoft.com/office/drawing/2014/main" id="{6BA172D1-82AC-2643-E24D-C794E363E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840" y="3032242"/>
            <a:ext cx="216619" cy="394557"/>
          </a:xfrm>
          <a:prstGeom prst="rect">
            <a:avLst/>
          </a:prstGeom>
        </p:spPr>
      </p:pic>
      <p:pic>
        <p:nvPicPr>
          <p:cNvPr id="38" name="Picture 37" descr="A green and black sign&#10;&#10;Description automatically generated">
            <a:extLst>
              <a:ext uri="{FF2B5EF4-FFF2-40B4-BE49-F238E27FC236}">
                <a16:creationId xmlns:a16="http://schemas.microsoft.com/office/drawing/2014/main" id="{CF87544E-54E8-72A7-17EC-E4D21D031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33077" y="3620787"/>
            <a:ext cx="216617" cy="394553"/>
          </a:xfrm>
          <a:prstGeom prst="rect">
            <a:avLst/>
          </a:prstGeom>
        </p:spPr>
      </p:pic>
      <p:pic>
        <p:nvPicPr>
          <p:cNvPr id="39" name="Picture 38" descr="A green and black sign&#10;&#10;Description automatically generated">
            <a:extLst>
              <a:ext uri="{FF2B5EF4-FFF2-40B4-BE49-F238E27FC236}">
                <a16:creationId xmlns:a16="http://schemas.microsoft.com/office/drawing/2014/main" id="{9C50EAB0-1221-AC00-50C6-453DD45E9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23839" y="4215406"/>
            <a:ext cx="216619" cy="394557"/>
          </a:xfrm>
          <a:prstGeom prst="rect">
            <a:avLst/>
          </a:prstGeom>
        </p:spPr>
      </p:pic>
      <p:pic>
        <p:nvPicPr>
          <p:cNvPr id="40" name="Picture 39" descr="A green and black sign&#10;&#10;Description automatically generated">
            <a:extLst>
              <a:ext uri="{FF2B5EF4-FFF2-40B4-BE49-F238E27FC236}">
                <a16:creationId xmlns:a16="http://schemas.microsoft.com/office/drawing/2014/main" id="{E01DE28E-B052-943D-6C1A-1BBE9FB45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6355" y="3620783"/>
            <a:ext cx="216619" cy="3945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F8CBD7E-48A7-10BC-89E2-5AF6836387A5}"/>
              </a:ext>
            </a:extLst>
          </p:cNvPr>
          <p:cNvSpPr txBox="1"/>
          <p:nvPr/>
        </p:nvSpPr>
        <p:spPr>
          <a:xfrm>
            <a:off x="4219009" y="3633395"/>
            <a:ext cx="3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= No Signal to the T cell? </a:t>
            </a:r>
            <a:r>
              <a:rPr lang="en-SE" b="1" dirty="0">
                <a:solidFill>
                  <a:srgbClr val="C00000"/>
                </a:solidFill>
              </a:rPr>
              <a:t>DEATH!</a:t>
            </a:r>
          </a:p>
        </p:txBody>
      </p:sp>
      <p:pic>
        <p:nvPicPr>
          <p:cNvPr id="53" name="Picture 52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3E524F97-67E6-E72B-3A9B-74840BA49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6" y="5532990"/>
            <a:ext cx="823918" cy="7886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5C10D13-9118-C6E9-371D-86D444B800C5}"/>
              </a:ext>
            </a:extLst>
          </p:cNvPr>
          <p:cNvSpPr txBox="1"/>
          <p:nvPr/>
        </p:nvSpPr>
        <p:spPr>
          <a:xfrm>
            <a:off x="4228154" y="5739586"/>
            <a:ext cx="455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= Signal through TCR? </a:t>
            </a:r>
            <a:r>
              <a:rPr lang="en-SE" b="1" dirty="0">
                <a:solidFill>
                  <a:schemeClr val="accent6">
                    <a:lumMod val="50000"/>
                  </a:schemeClr>
                </a:solidFill>
              </a:rPr>
              <a:t>SURVIVE</a:t>
            </a:r>
            <a:r>
              <a:rPr lang="en-SE" dirty="0"/>
              <a:t> to next game!</a:t>
            </a:r>
            <a:endParaRPr lang="en-SE" b="1" dirty="0">
              <a:solidFill>
                <a:srgbClr val="C00000"/>
              </a:solidFill>
            </a:endParaRPr>
          </a:p>
        </p:txBody>
      </p:sp>
      <p:pic>
        <p:nvPicPr>
          <p:cNvPr id="62" name="Picture 61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17D680AB-43F8-778B-0A9D-64461CA18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888" y="5127240"/>
            <a:ext cx="222570" cy="394557"/>
          </a:xfrm>
          <a:prstGeom prst="rect">
            <a:avLst/>
          </a:prstGeom>
        </p:spPr>
      </p:pic>
      <p:pic>
        <p:nvPicPr>
          <p:cNvPr id="63" name="Picture 62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D70288AA-08DC-4A39-F985-55755729B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896" y="5736031"/>
            <a:ext cx="222570" cy="394557"/>
          </a:xfrm>
          <a:prstGeom prst="rect">
            <a:avLst/>
          </a:prstGeom>
        </p:spPr>
      </p:pic>
      <p:pic>
        <p:nvPicPr>
          <p:cNvPr id="64" name="Picture 63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4376D74D-F07C-F711-6C11-B07E56B85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0010" y="6313179"/>
            <a:ext cx="222570" cy="394557"/>
          </a:xfrm>
          <a:prstGeom prst="rect">
            <a:avLst/>
          </a:prstGeom>
        </p:spPr>
      </p:pic>
      <p:pic>
        <p:nvPicPr>
          <p:cNvPr id="65" name="Picture 64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D620A641-12E5-DDC0-AA5F-047AFBA44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7430" y="5724021"/>
            <a:ext cx="222570" cy="39455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3782E2B-02E7-25E4-6D29-FE89994A91F8}"/>
              </a:ext>
            </a:extLst>
          </p:cNvPr>
          <p:cNvSpPr txBox="1"/>
          <p:nvPr/>
        </p:nvSpPr>
        <p:spPr>
          <a:xfrm>
            <a:off x="228600" y="0"/>
            <a:ext cx="822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dirty="0"/>
              <a:t>Positive Selection: Grade School!</a:t>
            </a:r>
          </a:p>
        </p:txBody>
      </p:sp>
    </p:spTree>
    <p:extLst>
      <p:ext uri="{BB962C8B-B14F-4D97-AF65-F5344CB8AC3E}">
        <p14:creationId xmlns:p14="http://schemas.microsoft.com/office/powerpoint/2010/main" val="99716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diagram of a cell&#10;&#10;Description automatically generated">
            <a:extLst>
              <a:ext uri="{FF2B5EF4-FFF2-40B4-BE49-F238E27FC236}">
                <a16:creationId xmlns:a16="http://schemas.microsoft.com/office/drawing/2014/main" id="{7AEA4416-F335-B065-4EB2-D8ECF37BD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2" t="9490" r="5879" b="5447"/>
          <a:stretch/>
        </p:blipFill>
        <p:spPr>
          <a:xfrm rot="18218624">
            <a:off x="2293433" y="3070834"/>
            <a:ext cx="1870805" cy="19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8CBCE-5082-9FDB-C2FE-D81A2184679E}"/>
              </a:ext>
            </a:extLst>
          </p:cNvPr>
          <p:cNvSpPr txBox="1"/>
          <p:nvPr/>
        </p:nvSpPr>
        <p:spPr>
          <a:xfrm>
            <a:off x="228600" y="0"/>
            <a:ext cx="822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dirty="0"/>
              <a:t>Negative Selection: High School!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E1D71C-B7C9-B5C0-19A4-A776FD79AB35}"/>
              </a:ext>
            </a:extLst>
          </p:cNvPr>
          <p:cNvGrpSpPr/>
          <p:nvPr/>
        </p:nvGrpSpPr>
        <p:grpSpPr>
          <a:xfrm>
            <a:off x="228600" y="663020"/>
            <a:ext cx="4383525" cy="2474744"/>
            <a:chOff x="228600" y="663020"/>
            <a:chExt cx="4888254" cy="2765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09FFC3-86BA-3CF4-A303-8D7030C48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42"/>
            <a:stretch/>
          </p:blipFill>
          <p:spPr>
            <a:xfrm>
              <a:off x="228600" y="663020"/>
              <a:ext cx="4888254" cy="27659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CC0A-C335-BE58-E704-250F0791D9BA}"/>
                </a:ext>
              </a:extLst>
            </p:cNvPr>
            <p:cNvSpPr/>
            <p:nvPr/>
          </p:nvSpPr>
          <p:spPr>
            <a:xfrm>
              <a:off x="228600" y="663020"/>
              <a:ext cx="245285" cy="299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13" name="Picture 12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10D370BB-38AD-3ACD-48B9-07A1638F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335" y="924728"/>
            <a:ext cx="1118436" cy="107050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564FA-5A7D-BF7C-D701-9E84C95A7FED}"/>
              </a:ext>
            </a:extLst>
          </p:cNvPr>
          <p:cNvCxnSpPr>
            <a:cxnSpLocks/>
          </p:cNvCxnSpPr>
          <p:nvPr/>
        </p:nvCxnSpPr>
        <p:spPr>
          <a:xfrm>
            <a:off x="7515451" y="1374412"/>
            <a:ext cx="1363373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and black sign&#10;&#10;Description automatically generated">
            <a:extLst>
              <a:ext uri="{FF2B5EF4-FFF2-40B4-BE49-F238E27FC236}">
                <a16:creationId xmlns:a16="http://schemas.microsoft.com/office/drawing/2014/main" id="{2A3B025B-DAF7-8C25-43EF-F5D7520C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527" y="389133"/>
            <a:ext cx="294052" cy="535595"/>
          </a:xfrm>
          <a:prstGeom prst="rect">
            <a:avLst/>
          </a:prstGeom>
        </p:spPr>
      </p:pic>
      <p:pic>
        <p:nvPicPr>
          <p:cNvPr id="16" name="Picture 15" descr="A green and black sign&#10;&#10;Description automatically generated">
            <a:extLst>
              <a:ext uri="{FF2B5EF4-FFF2-40B4-BE49-F238E27FC236}">
                <a16:creationId xmlns:a16="http://schemas.microsoft.com/office/drawing/2014/main" id="{FB615AB2-C8A7-347A-76AD-6A6540A98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28689" y="1113671"/>
            <a:ext cx="294052" cy="535595"/>
          </a:xfrm>
          <a:prstGeom prst="rect">
            <a:avLst/>
          </a:prstGeom>
        </p:spPr>
      </p:pic>
      <p:pic>
        <p:nvPicPr>
          <p:cNvPr id="17" name="Picture 16" descr="A green and black sign&#10;&#10;Description automatically generated">
            <a:extLst>
              <a:ext uri="{FF2B5EF4-FFF2-40B4-BE49-F238E27FC236}">
                <a16:creationId xmlns:a16="http://schemas.microsoft.com/office/drawing/2014/main" id="{0287757D-2E48-7E48-14F9-4C69DCA2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226527" y="2002343"/>
            <a:ext cx="294052" cy="535595"/>
          </a:xfrm>
          <a:prstGeom prst="rect">
            <a:avLst/>
          </a:prstGeom>
        </p:spPr>
      </p:pic>
      <p:pic>
        <p:nvPicPr>
          <p:cNvPr id="18" name="Picture 17" descr="A green and black sign&#10;&#10;Description automatically generated">
            <a:extLst>
              <a:ext uri="{FF2B5EF4-FFF2-40B4-BE49-F238E27FC236}">
                <a16:creationId xmlns:a16="http://schemas.microsoft.com/office/drawing/2014/main" id="{4294B304-3D48-2337-71B5-AB47ED52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434714" y="1206295"/>
            <a:ext cx="294052" cy="5355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307A03-E448-C13B-125A-7AEBB2A00306}"/>
              </a:ext>
            </a:extLst>
          </p:cNvPr>
          <p:cNvSpPr txBox="1"/>
          <p:nvPr/>
        </p:nvSpPr>
        <p:spPr>
          <a:xfrm>
            <a:off x="7382032" y="403736"/>
            <a:ext cx="150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Test ‘Self’ Peptide Reactivity</a:t>
            </a:r>
          </a:p>
        </p:txBody>
      </p:sp>
      <p:pic>
        <p:nvPicPr>
          <p:cNvPr id="25" name="Picture 24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FB711761-C5BE-43EA-CEBF-B4C1B793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308" y="839160"/>
            <a:ext cx="1118436" cy="1070503"/>
          </a:xfrm>
          <a:prstGeom prst="rect">
            <a:avLst/>
          </a:prstGeom>
        </p:spPr>
      </p:pic>
      <p:pic>
        <p:nvPicPr>
          <p:cNvPr id="26" name="Picture 25" descr="A green and black sign&#10;&#10;Description automatically generated">
            <a:extLst>
              <a:ext uri="{FF2B5EF4-FFF2-40B4-BE49-F238E27FC236}">
                <a16:creationId xmlns:a16="http://schemas.microsoft.com/office/drawing/2014/main" id="{14D26506-7036-13CF-34DD-C86E39A4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500" y="303565"/>
            <a:ext cx="294052" cy="535595"/>
          </a:xfrm>
          <a:prstGeom prst="rect">
            <a:avLst/>
          </a:prstGeom>
        </p:spPr>
      </p:pic>
      <p:pic>
        <p:nvPicPr>
          <p:cNvPr id="27" name="Picture 26" descr="A green and black sign&#10;&#10;Description automatically generated">
            <a:extLst>
              <a:ext uri="{FF2B5EF4-FFF2-40B4-BE49-F238E27FC236}">
                <a16:creationId xmlns:a16="http://schemas.microsoft.com/office/drawing/2014/main" id="{CF25AE37-1648-EE46-BB0A-D92FB9C7E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772662" y="1028103"/>
            <a:ext cx="294052" cy="535595"/>
          </a:xfrm>
          <a:prstGeom prst="rect">
            <a:avLst/>
          </a:prstGeom>
        </p:spPr>
      </p:pic>
      <p:pic>
        <p:nvPicPr>
          <p:cNvPr id="28" name="Picture 27" descr="A green and black sign&#10;&#10;Description automatically generated">
            <a:extLst>
              <a:ext uri="{FF2B5EF4-FFF2-40B4-BE49-F238E27FC236}">
                <a16:creationId xmlns:a16="http://schemas.microsoft.com/office/drawing/2014/main" id="{AE91F1F8-3A26-1D48-5A88-6F5B8EA41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70500" y="1916775"/>
            <a:ext cx="294052" cy="535595"/>
          </a:xfrm>
          <a:prstGeom prst="rect">
            <a:avLst/>
          </a:prstGeom>
        </p:spPr>
      </p:pic>
      <p:pic>
        <p:nvPicPr>
          <p:cNvPr id="29" name="Picture 28" descr="A green and black sign&#10;&#10;Description automatically generated">
            <a:extLst>
              <a:ext uri="{FF2B5EF4-FFF2-40B4-BE49-F238E27FC236}">
                <a16:creationId xmlns:a16="http://schemas.microsoft.com/office/drawing/2014/main" id="{7BFF6C9B-11DD-C32B-5C28-F1C4190E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178687" y="1120727"/>
            <a:ext cx="294052" cy="5355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A0DDDC-0297-235D-3378-B3B326CD93A1}"/>
              </a:ext>
            </a:extLst>
          </p:cNvPr>
          <p:cNvSpPr txBox="1"/>
          <p:nvPr/>
        </p:nvSpPr>
        <p:spPr>
          <a:xfrm>
            <a:off x="5942820" y="1141492"/>
            <a:ext cx="90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1200" b="1" dirty="0">
                <a:solidFill>
                  <a:srgbClr val="FF0000"/>
                </a:solidFill>
              </a:rPr>
              <a:t>SP Thymocyte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FD438C-B363-6F27-BA89-4AB486EAC3D9}"/>
              </a:ext>
            </a:extLst>
          </p:cNvPr>
          <p:cNvSpPr txBox="1"/>
          <p:nvPr/>
        </p:nvSpPr>
        <p:spPr>
          <a:xfrm>
            <a:off x="9639549" y="1143578"/>
            <a:ext cx="90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1200" b="1" dirty="0"/>
              <a:t>Na</a:t>
            </a:r>
            <a:r>
              <a:rPr lang="en-GB" sz="1200" b="1" dirty="0" err="1"/>
              <a:t>ï</a:t>
            </a:r>
            <a:r>
              <a:rPr lang="en-SE" sz="1200" b="1" dirty="0"/>
              <a:t>ve T cell</a:t>
            </a:r>
          </a:p>
        </p:txBody>
      </p:sp>
      <p:pic>
        <p:nvPicPr>
          <p:cNvPr id="32" name="Picture 31" descr="A diagram of a cell&#10;&#10;Description automatically generated">
            <a:extLst>
              <a:ext uri="{FF2B5EF4-FFF2-40B4-BE49-F238E27FC236}">
                <a16:creationId xmlns:a16="http://schemas.microsoft.com/office/drawing/2014/main" id="{0733DBFC-642C-BF62-B370-FD3A13293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3" t="9994" r="6578" b="7732"/>
          <a:stretch/>
        </p:blipFill>
        <p:spPr>
          <a:xfrm rot="18218624">
            <a:off x="2286196" y="4976945"/>
            <a:ext cx="1855729" cy="1888711"/>
          </a:xfrm>
          <a:prstGeom prst="rect">
            <a:avLst/>
          </a:prstGeom>
        </p:spPr>
      </p:pic>
      <p:pic>
        <p:nvPicPr>
          <p:cNvPr id="34" name="Picture 33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593DDFCE-5C58-C13B-C907-7C2DA3614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91" y="3755983"/>
            <a:ext cx="823918" cy="788607"/>
          </a:xfrm>
          <a:prstGeom prst="rect">
            <a:avLst/>
          </a:prstGeom>
        </p:spPr>
      </p:pic>
      <p:pic>
        <p:nvPicPr>
          <p:cNvPr id="35" name="Picture 34" descr="A green and black sign&#10;&#10;Description automatically generated">
            <a:extLst>
              <a:ext uri="{FF2B5EF4-FFF2-40B4-BE49-F238E27FC236}">
                <a16:creationId xmlns:a16="http://schemas.microsoft.com/office/drawing/2014/main" id="{75FE01EB-B325-5B99-0172-4B70217A3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840" y="3361426"/>
            <a:ext cx="216619" cy="394557"/>
          </a:xfrm>
          <a:prstGeom prst="rect">
            <a:avLst/>
          </a:prstGeom>
        </p:spPr>
      </p:pic>
      <p:pic>
        <p:nvPicPr>
          <p:cNvPr id="36" name="Picture 35" descr="A green and black sign&#10;&#10;Description automatically generated">
            <a:extLst>
              <a:ext uri="{FF2B5EF4-FFF2-40B4-BE49-F238E27FC236}">
                <a16:creationId xmlns:a16="http://schemas.microsoft.com/office/drawing/2014/main" id="{F35B6648-4FCB-8DBE-B3F6-BFE55528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33077" y="3949971"/>
            <a:ext cx="216617" cy="394553"/>
          </a:xfrm>
          <a:prstGeom prst="rect">
            <a:avLst/>
          </a:prstGeom>
        </p:spPr>
      </p:pic>
      <p:pic>
        <p:nvPicPr>
          <p:cNvPr id="37" name="Picture 36" descr="A green and black sign&#10;&#10;Description automatically generated">
            <a:extLst>
              <a:ext uri="{FF2B5EF4-FFF2-40B4-BE49-F238E27FC236}">
                <a16:creationId xmlns:a16="http://schemas.microsoft.com/office/drawing/2014/main" id="{6B396D71-5653-E0AF-516B-0AF18C1B8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23839" y="4544590"/>
            <a:ext cx="216619" cy="394557"/>
          </a:xfrm>
          <a:prstGeom prst="rect">
            <a:avLst/>
          </a:prstGeom>
        </p:spPr>
      </p:pic>
      <p:pic>
        <p:nvPicPr>
          <p:cNvPr id="38" name="Picture 37" descr="A green and black sign&#10;&#10;Description automatically generated">
            <a:extLst>
              <a:ext uri="{FF2B5EF4-FFF2-40B4-BE49-F238E27FC236}">
                <a16:creationId xmlns:a16="http://schemas.microsoft.com/office/drawing/2014/main" id="{84F70309-0E35-A32F-AB8C-3903FBAF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6355" y="3949967"/>
            <a:ext cx="216619" cy="3945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EC3B19-FCF0-DC96-6F8F-A3D0C597260D}"/>
              </a:ext>
            </a:extLst>
          </p:cNvPr>
          <p:cNvSpPr txBox="1"/>
          <p:nvPr/>
        </p:nvSpPr>
        <p:spPr>
          <a:xfrm>
            <a:off x="4219009" y="3962579"/>
            <a:ext cx="3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= Strong TCR activation? </a:t>
            </a:r>
            <a:r>
              <a:rPr lang="en-SE" b="1" dirty="0">
                <a:solidFill>
                  <a:srgbClr val="FF0000"/>
                </a:solidFill>
              </a:rPr>
              <a:t>DEATH</a:t>
            </a:r>
          </a:p>
        </p:txBody>
      </p:sp>
      <p:pic>
        <p:nvPicPr>
          <p:cNvPr id="40" name="Picture 39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A79DCEE8-40B4-1815-04F6-9516F670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6" y="5532990"/>
            <a:ext cx="823918" cy="7886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634D206-3918-A0B4-1314-AA46B22BC1FC}"/>
              </a:ext>
            </a:extLst>
          </p:cNvPr>
          <p:cNvSpPr txBox="1"/>
          <p:nvPr/>
        </p:nvSpPr>
        <p:spPr>
          <a:xfrm>
            <a:off x="4228154" y="5739586"/>
            <a:ext cx="574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= Weak/No Signal? </a:t>
            </a:r>
            <a:r>
              <a:rPr lang="en-SE" b="1" dirty="0">
                <a:solidFill>
                  <a:schemeClr val="accent6">
                    <a:lumMod val="50000"/>
                  </a:schemeClr>
                </a:solidFill>
              </a:rPr>
              <a:t>SURVIVE</a:t>
            </a:r>
            <a:r>
              <a:rPr lang="en-SE" dirty="0"/>
              <a:t> and leave the thymus!</a:t>
            </a:r>
            <a:endParaRPr lang="en-SE" b="1" dirty="0">
              <a:solidFill>
                <a:srgbClr val="C00000"/>
              </a:solidFill>
            </a:endParaRPr>
          </a:p>
        </p:txBody>
      </p:sp>
      <p:pic>
        <p:nvPicPr>
          <p:cNvPr id="42" name="Picture 41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ECCFEFD6-200E-DA9B-55E4-EA00BA824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888" y="5127240"/>
            <a:ext cx="222570" cy="394557"/>
          </a:xfrm>
          <a:prstGeom prst="rect">
            <a:avLst/>
          </a:prstGeom>
        </p:spPr>
      </p:pic>
      <p:pic>
        <p:nvPicPr>
          <p:cNvPr id="43" name="Picture 42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81657D2C-3B4A-402C-3EF5-89F30321D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92896" y="5736031"/>
            <a:ext cx="222570" cy="394557"/>
          </a:xfrm>
          <a:prstGeom prst="rect">
            <a:avLst/>
          </a:prstGeom>
        </p:spPr>
      </p:pic>
      <p:pic>
        <p:nvPicPr>
          <p:cNvPr id="44" name="Picture 43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4703E4ED-E70E-5BA3-93AB-FC3DD0C4D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30010" y="6313179"/>
            <a:ext cx="222570" cy="394557"/>
          </a:xfrm>
          <a:prstGeom prst="rect">
            <a:avLst/>
          </a:prstGeom>
        </p:spPr>
      </p:pic>
      <p:pic>
        <p:nvPicPr>
          <p:cNvPr id="45" name="Picture 44" descr="A purple chair with a white background&#10;&#10;Description automatically generated">
            <a:extLst>
              <a:ext uri="{FF2B5EF4-FFF2-40B4-BE49-F238E27FC236}">
                <a16:creationId xmlns:a16="http://schemas.microsoft.com/office/drawing/2014/main" id="{2BF40A81-5867-C27C-5557-3A5B47246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7430" y="5724021"/>
            <a:ext cx="222570" cy="3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6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BF891-F72F-5D1E-8262-FF7A1EAD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63" y="1275711"/>
            <a:ext cx="4915988" cy="2323922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D7DC891-444F-241F-D926-ACD1D32F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9" y="180118"/>
            <a:ext cx="5223100" cy="229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BE022-6B26-92F0-5ADC-1E6DB836E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49" y="2476555"/>
            <a:ext cx="5389663" cy="4119372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1B326901-DD14-B42C-CD7F-1228A8AC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633" y="4064450"/>
            <a:ext cx="7013448" cy="21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2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9A42A8AB-20D4-278F-E271-9F08F9ED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5" y="312679"/>
            <a:ext cx="7772400" cy="62326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94DF5B-3494-8973-9CEC-4AD5E18E6BCE}"/>
              </a:ext>
            </a:extLst>
          </p:cNvPr>
          <p:cNvSpPr/>
          <p:nvPr/>
        </p:nvSpPr>
        <p:spPr>
          <a:xfrm>
            <a:off x="338328" y="1444752"/>
            <a:ext cx="7616952" cy="594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A9D92-69CD-AEEE-3D6C-C6CD1E93C627}"/>
              </a:ext>
            </a:extLst>
          </p:cNvPr>
          <p:cNvSpPr txBox="1"/>
          <p:nvPr/>
        </p:nvSpPr>
        <p:spPr>
          <a:xfrm>
            <a:off x="8284464" y="1741932"/>
            <a:ext cx="376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IPEX: Dysfunctional Treg</a:t>
            </a:r>
          </a:p>
          <a:p>
            <a:endParaRPr lang="en-SE" dirty="0"/>
          </a:p>
          <a:p>
            <a:r>
              <a:rPr lang="en-SE" dirty="0"/>
              <a:t>APECED: Failed Negative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41A2C-B0C2-9F13-D312-0B1FE3123E76}"/>
              </a:ext>
            </a:extLst>
          </p:cNvPr>
          <p:cNvSpPr txBox="1"/>
          <p:nvPr/>
        </p:nvSpPr>
        <p:spPr>
          <a:xfrm>
            <a:off x="8238744" y="798421"/>
            <a:ext cx="361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u="sng" dirty="0"/>
              <a:t>Two Genetic Diseases Which Cause Failure of T cell Tolerance:</a:t>
            </a:r>
          </a:p>
        </p:txBody>
      </p:sp>
    </p:spTree>
    <p:extLst>
      <p:ext uri="{BB962C8B-B14F-4D97-AF65-F5344CB8AC3E}">
        <p14:creationId xmlns:p14="http://schemas.microsoft.com/office/powerpoint/2010/main" val="216049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53866-2E3C-A86C-200D-E62E114A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86" y="967740"/>
            <a:ext cx="6076951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08FEB-95EF-FE22-0EA3-CF9032B2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" y="967740"/>
            <a:ext cx="4343400" cy="516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80FE1B-D30C-9830-02B2-3A8FB3ABFC52}"/>
              </a:ext>
            </a:extLst>
          </p:cNvPr>
          <p:cNvSpPr txBox="1"/>
          <p:nvPr/>
        </p:nvSpPr>
        <p:spPr>
          <a:xfrm>
            <a:off x="531876" y="526256"/>
            <a:ext cx="387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IPEX: No Tregs – Failure to Thrive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7EAAF-7721-8E72-1F82-3A9E63376377}"/>
              </a:ext>
            </a:extLst>
          </p:cNvPr>
          <p:cNvSpPr txBox="1"/>
          <p:nvPr/>
        </p:nvSpPr>
        <p:spPr>
          <a:xfrm>
            <a:off x="5033010" y="523732"/>
            <a:ext cx="68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APECED: No Negative Selection – multiple autoimmune manifestations</a:t>
            </a:r>
          </a:p>
        </p:txBody>
      </p:sp>
    </p:spTree>
    <p:extLst>
      <p:ext uri="{BB962C8B-B14F-4D97-AF65-F5344CB8AC3E}">
        <p14:creationId xmlns:p14="http://schemas.microsoft.com/office/powerpoint/2010/main" val="273194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05D8-CD6E-FDA2-9FFE-1FAA81F9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193167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SE" sz="3600" b="1" dirty="0"/>
              <a:t>Let’s Talk about Treg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9B9F3-788B-A577-946A-BEB14DB91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831"/>
          <a:stretch/>
        </p:blipFill>
        <p:spPr>
          <a:xfrm>
            <a:off x="920496" y="1565401"/>
            <a:ext cx="1884426" cy="433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008E3-27D3-3805-F72C-80F74A891286}"/>
              </a:ext>
            </a:extLst>
          </p:cNvPr>
          <p:cNvSpPr txBox="1"/>
          <p:nvPr/>
        </p:nvSpPr>
        <p:spPr>
          <a:xfrm>
            <a:off x="1479042" y="1709927"/>
            <a:ext cx="5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E0319-BCC7-ABD0-793E-C54B4767ACE5}"/>
              </a:ext>
            </a:extLst>
          </p:cNvPr>
          <p:cNvSpPr txBox="1"/>
          <p:nvPr/>
        </p:nvSpPr>
        <p:spPr>
          <a:xfrm>
            <a:off x="1303782" y="2388369"/>
            <a:ext cx="87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Scurfy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CF9EC-FB13-4759-54B8-5A564C5AB824}"/>
              </a:ext>
            </a:extLst>
          </p:cNvPr>
          <p:cNvSpPr txBox="1"/>
          <p:nvPr/>
        </p:nvSpPr>
        <p:spPr>
          <a:xfrm>
            <a:off x="920496" y="5496658"/>
            <a:ext cx="87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Scurfy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D5CE8-CC6B-9D68-DAB9-F622462FF538}"/>
              </a:ext>
            </a:extLst>
          </p:cNvPr>
          <p:cNvSpPr txBox="1"/>
          <p:nvPr/>
        </p:nvSpPr>
        <p:spPr>
          <a:xfrm>
            <a:off x="957834" y="4054574"/>
            <a:ext cx="5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WT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C5E6C-61A8-CF3E-72ED-0143E52D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54" y="1351129"/>
            <a:ext cx="5158020" cy="4759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FE8DE-B14B-C333-BF61-24254453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006" y="1404204"/>
            <a:ext cx="288309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FA9715-77E1-7135-C72E-B03EEBD16045}"/>
              </a:ext>
            </a:extLst>
          </p:cNvPr>
          <p:cNvSpPr txBox="1"/>
          <p:nvPr/>
        </p:nvSpPr>
        <p:spPr>
          <a:xfrm>
            <a:off x="228600" y="6110372"/>
            <a:ext cx="318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Mice die at 3 weeks of 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112D-7226-C8F1-896A-E438E17F3460}"/>
              </a:ext>
            </a:extLst>
          </p:cNvPr>
          <p:cNvSpPr txBox="1"/>
          <p:nvPr/>
        </p:nvSpPr>
        <p:spPr>
          <a:xfrm>
            <a:off x="8818182" y="5084464"/>
            <a:ext cx="318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Humans often fail to develop</a:t>
            </a:r>
          </a:p>
        </p:txBody>
      </p:sp>
    </p:spTree>
    <p:extLst>
      <p:ext uri="{BB962C8B-B14F-4D97-AF65-F5344CB8AC3E}">
        <p14:creationId xmlns:p14="http://schemas.microsoft.com/office/powerpoint/2010/main" val="296519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33E66-0B3D-B258-AB7E-9C11965C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711762"/>
            <a:ext cx="7084822" cy="5434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683F5-3AF7-A9AE-CF7D-98BF6FFED048}"/>
              </a:ext>
            </a:extLst>
          </p:cNvPr>
          <p:cNvSpPr txBox="1"/>
          <p:nvPr/>
        </p:nvSpPr>
        <p:spPr>
          <a:xfrm>
            <a:off x="7735824" y="2715768"/>
            <a:ext cx="42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Treg can come from the thymus or be generated in the periphery – </a:t>
            </a:r>
          </a:p>
          <a:p>
            <a:endParaRPr lang="en-SE" dirty="0"/>
          </a:p>
          <a:p>
            <a:r>
              <a:rPr lang="en-SE" dirty="0"/>
              <a:t>Both processes typically involve upregulation of the transcription factor FOXP3 (the gene affected in IPEX/Scurfy)</a:t>
            </a:r>
          </a:p>
        </p:txBody>
      </p:sp>
    </p:spTree>
    <p:extLst>
      <p:ext uri="{BB962C8B-B14F-4D97-AF65-F5344CB8AC3E}">
        <p14:creationId xmlns:p14="http://schemas.microsoft.com/office/powerpoint/2010/main" val="381408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3FC05F62-4220-3B55-1B84-726A1335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1" y="1323594"/>
            <a:ext cx="6305455" cy="3970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366E2-575F-C0C8-7080-C4736769C144}"/>
              </a:ext>
            </a:extLst>
          </p:cNvPr>
          <p:cNvSpPr txBox="1"/>
          <p:nvPr/>
        </p:nvSpPr>
        <p:spPr>
          <a:xfrm>
            <a:off x="8494776" y="112620"/>
            <a:ext cx="12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b="1" dirty="0"/>
              <a:t>Na</a:t>
            </a:r>
            <a:r>
              <a:rPr lang="en-GB" b="1" dirty="0" err="1"/>
              <a:t>ï</a:t>
            </a:r>
            <a:r>
              <a:rPr lang="en-SE" b="1" dirty="0"/>
              <a:t>ve T cell clones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2D9F9-7903-D062-3AF6-DDF8C9595CCC}"/>
              </a:ext>
            </a:extLst>
          </p:cNvPr>
          <p:cNvSpPr txBox="1"/>
          <p:nvPr/>
        </p:nvSpPr>
        <p:spPr>
          <a:xfrm>
            <a:off x="10192512" y="112620"/>
            <a:ext cx="12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Activated</a:t>
            </a:r>
            <a:r>
              <a:rPr lang="sv-SE" b="1" dirty="0"/>
              <a:t> T cells</a:t>
            </a:r>
            <a:endParaRPr lang="en-S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229B9-8C89-4AFE-9C5F-E113A1D3EB5A}"/>
              </a:ext>
            </a:extLst>
          </p:cNvPr>
          <p:cNvSpPr txBox="1"/>
          <p:nvPr/>
        </p:nvSpPr>
        <p:spPr>
          <a:xfrm>
            <a:off x="7287768" y="251119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Tregs</a:t>
            </a:r>
            <a:endParaRPr lang="en-SE" b="1" dirty="0"/>
          </a:p>
        </p:txBody>
      </p:sp>
      <p:pic>
        <p:nvPicPr>
          <p:cNvPr id="15" name="Picture 14" descr="A group of colorful dots&#10;&#10;Description automatically generated with medium confidence">
            <a:extLst>
              <a:ext uri="{FF2B5EF4-FFF2-40B4-BE49-F238E27FC236}">
                <a16:creationId xmlns:a16="http://schemas.microsoft.com/office/drawing/2014/main" id="{5AB5624C-0585-580B-DDC6-299881FD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14123" y="1772604"/>
            <a:ext cx="6175520" cy="39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36471-0CEA-279E-66C5-3CE3AC58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6" y="1115188"/>
            <a:ext cx="4908042" cy="232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1024A-7EC7-B5C1-E942-C690CB57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52" y="3768979"/>
            <a:ext cx="2841841" cy="292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012DC-6E30-9077-3A62-B7C2579A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208" y="1115188"/>
            <a:ext cx="4013200" cy="210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AFD2E-2EF9-C53B-B11C-CDCA9A7C88B9}"/>
              </a:ext>
            </a:extLst>
          </p:cNvPr>
          <p:cNvSpPr txBox="1"/>
          <p:nvPr/>
        </p:nvSpPr>
        <p:spPr>
          <a:xfrm>
            <a:off x="710184" y="139928"/>
            <a:ext cx="1055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600" b="1" dirty="0"/>
              <a:t>What do these scenarios have in common?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0A64F8-DF61-00D4-38D1-A69AAF7B7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64" y="3552697"/>
            <a:ext cx="2745740" cy="2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72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3A3412-FFBE-00F7-715E-B479B7CDD755}"/>
              </a:ext>
            </a:extLst>
          </p:cNvPr>
          <p:cNvGrpSpPr/>
          <p:nvPr/>
        </p:nvGrpSpPr>
        <p:grpSpPr>
          <a:xfrm>
            <a:off x="1325880" y="954107"/>
            <a:ext cx="9259540" cy="5532120"/>
            <a:chOff x="777240" y="658368"/>
            <a:chExt cx="9259540" cy="5532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40050D-E47D-9FFF-9D98-AED9DF7B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112" y="847598"/>
              <a:ext cx="4078866" cy="534289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EDFE77-598D-0AD8-1F8F-670E3E32DAF6}"/>
                </a:ext>
              </a:extLst>
            </p:cNvPr>
            <p:cNvSpPr/>
            <p:nvPr/>
          </p:nvSpPr>
          <p:spPr>
            <a:xfrm>
              <a:off x="896112" y="658368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8EBFE3-1ED2-448A-FDE3-DD21A8CDF9A2}"/>
                </a:ext>
              </a:extLst>
            </p:cNvPr>
            <p:cNvSpPr/>
            <p:nvPr/>
          </p:nvSpPr>
          <p:spPr>
            <a:xfrm>
              <a:off x="777240" y="4367784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0933FB-E2B7-36BB-4A3F-1FCB49D2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847598"/>
              <a:ext cx="3940780" cy="53428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9F805-4C6A-82D6-C5C3-73B448967FE2}"/>
                </a:ext>
              </a:extLst>
            </p:cNvPr>
            <p:cNvSpPr/>
            <p:nvPr/>
          </p:nvSpPr>
          <p:spPr>
            <a:xfrm>
              <a:off x="6068568" y="809244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E40842-F116-FADB-4685-B2B3E61C6131}"/>
                </a:ext>
              </a:extLst>
            </p:cNvPr>
            <p:cNvSpPr/>
            <p:nvPr/>
          </p:nvSpPr>
          <p:spPr>
            <a:xfrm>
              <a:off x="5949696" y="2360676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D1C8C3-6ECC-F90E-2CE0-24A801840B4D}"/>
                </a:ext>
              </a:extLst>
            </p:cNvPr>
            <p:cNvSpPr/>
            <p:nvPr/>
          </p:nvSpPr>
          <p:spPr>
            <a:xfrm>
              <a:off x="6019800" y="4257294"/>
              <a:ext cx="292608" cy="27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D73AF3-A3A6-9C79-EB45-204A40B80770}"/>
                </a:ext>
              </a:extLst>
            </p:cNvPr>
            <p:cNvSpPr/>
            <p:nvPr/>
          </p:nvSpPr>
          <p:spPr>
            <a:xfrm>
              <a:off x="7186542" y="4213098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3771D4-0BE6-AA82-45E4-18B77DA6A644}"/>
                </a:ext>
              </a:extLst>
            </p:cNvPr>
            <p:cNvSpPr/>
            <p:nvPr/>
          </p:nvSpPr>
          <p:spPr>
            <a:xfrm>
              <a:off x="8617115" y="4213098"/>
              <a:ext cx="292608" cy="3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EA1C6-E32E-BC28-7A1F-AD780A36AEC0}"/>
                </a:ext>
              </a:extLst>
            </p:cNvPr>
            <p:cNvSpPr/>
            <p:nvPr/>
          </p:nvSpPr>
          <p:spPr>
            <a:xfrm>
              <a:off x="7211345" y="2546604"/>
              <a:ext cx="292608" cy="16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E4390A-DCB7-7BBC-5F0C-A878B87EC59F}"/>
                </a:ext>
              </a:extLst>
            </p:cNvPr>
            <p:cNvSpPr/>
            <p:nvPr/>
          </p:nvSpPr>
          <p:spPr>
            <a:xfrm>
              <a:off x="8641918" y="2546604"/>
              <a:ext cx="292608" cy="169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5BDD55-79CD-244D-3AAA-AE8111AEDA3D}"/>
              </a:ext>
            </a:extLst>
          </p:cNvPr>
          <p:cNvSpPr txBox="1"/>
          <p:nvPr/>
        </p:nvSpPr>
        <p:spPr>
          <a:xfrm>
            <a:off x="749808" y="0"/>
            <a:ext cx="10917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/>
              <a:t>Placental Mammals Evolved a Mechanism to Generate Tregs to Sustain Allogeneic Pregnancy</a:t>
            </a:r>
          </a:p>
        </p:txBody>
      </p:sp>
    </p:spTree>
    <p:extLst>
      <p:ext uri="{BB962C8B-B14F-4D97-AF65-F5344CB8AC3E}">
        <p14:creationId xmlns:p14="http://schemas.microsoft.com/office/powerpoint/2010/main" val="251205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BC32C8-8D7A-723A-BBBE-CAA6A7B978F1}"/>
              </a:ext>
            </a:extLst>
          </p:cNvPr>
          <p:cNvSpPr txBox="1"/>
          <p:nvPr/>
        </p:nvSpPr>
        <p:spPr>
          <a:xfrm>
            <a:off x="334876" y="126328"/>
            <a:ext cx="858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b="1" dirty="0"/>
              <a:t>What do T cells do in Immune Responses?</a:t>
            </a:r>
          </a:p>
        </p:txBody>
      </p:sp>
      <p:pic>
        <p:nvPicPr>
          <p:cNvPr id="11" name="Picture 10" descr="A diagram of a cell&#10;&#10;Description automatically generated">
            <a:extLst>
              <a:ext uri="{FF2B5EF4-FFF2-40B4-BE49-F238E27FC236}">
                <a16:creationId xmlns:a16="http://schemas.microsoft.com/office/drawing/2014/main" id="{06F2848A-CCFB-5CAB-912E-642E3F1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27488" y="2058933"/>
            <a:ext cx="1950645" cy="3361750"/>
          </a:xfrm>
          <a:prstGeom prst="rect">
            <a:avLst/>
          </a:prstGeom>
        </p:spPr>
      </p:pic>
      <p:pic>
        <p:nvPicPr>
          <p:cNvPr id="13" name="Picture 12" descr="A purple cell with a blue circle&#10;&#10;Description automatically generated">
            <a:extLst>
              <a:ext uri="{FF2B5EF4-FFF2-40B4-BE49-F238E27FC236}">
                <a16:creationId xmlns:a16="http://schemas.microsoft.com/office/drawing/2014/main" id="{124E64FF-2D81-5FD0-BAEE-FF040FFE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5" y="1188830"/>
            <a:ext cx="1302419" cy="1489818"/>
          </a:xfrm>
          <a:prstGeom prst="rect">
            <a:avLst/>
          </a:prstGeom>
        </p:spPr>
      </p:pic>
      <p:pic>
        <p:nvPicPr>
          <p:cNvPr id="15" name="Picture 14" descr="A purple blot with a blue circle and a blue circle&#10;&#10;Description automatically generated">
            <a:extLst>
              <a:ext uri="{FF2B5EF4-FFF2-40B4-BE49-F238E27FC236}">
                <a16:creationId xmlns:a16="http://schemas.microsoft.com/office/drawing/2014/main" id="{E942F100-FDF2-8B26-CFB8-44F93D5FF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22" y="3006706"/>
            <a:ext cx="1579480" cy="1527265"/>
          </a:xfrm>
          <a:prstGeom prst="rect">
            <a:avLst/>
          </a:prstGeom>
        </p:spPr>
      </p:pic>
      <p:pic>
        <p:nvPicPr>
          <p:cNvPr id="17" name="Picture 16" descr="A purple blot with a white circle&#10;&#10;Description automatically generated">
            <a:extLst>
              <a:ext uri="{FF2B5EF4-FFF2-40B4-BE49-F238E27FC236}">
                <a16:creationId xmlns:a16="http://schemas.microsoft.com/office/drawing/2014/main" id="{683E0C08-C5A4-5DD7-D942-170A6CFB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05" y="4581317"/>
            <a:ext cx="1821114" cy="182111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49E20AB-002C-4BCF-B59C-61705F2529C2}"/>
              </a:ext>
            </a:extLst>
          </p:cNvPr>
          <p:cNvSpPr/>
          <p:nvPr/>
        </p:nvSpPr>
        <p:spPr>
          <a:xfrm>
            <a:off x="1480985" y="5304031"/>
            <a:ext cx="64168" cy="72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AE6D7E-80D4-C472-6D1E-6EAB1421E17C}"/>
              </a:ext>
            </a:extLst>
          </p:cNvPr>
          <p:cNvSpPr/>
          <p:nvPr/>
        </p:nvSpPr>
        <p:spPr>
          <a:xfrm>
            <a:off x="1530114" y="5205557"/>
            <a:ext cx="64168" cy="72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C6EDD0-1FB8-19C4-DE8F-301684902D27}"/>
              </a:ext>
            </a:extLst>
          </p:cNvPr>
          <p:cNvSpPr/>
          <p:nvPr/>
        </p:nvSpPr>
        <p:spPr>
          <a:xfrm>
            <a:off x="1587264" y="5269057"/>
            <a:ext cx="64168" cy="72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A92F81-ABA8-AF62-6978-498A27761B70}"/>
              </a:ext>
            </a:extLst>
          </p:cNvPr>
          <p:cNvSpPr/>
          <p:nvPr/>
        </p:nvSpPr>
        <p:spPr>
          <a:xfrm>
            <a:off x="1619014" y="5192857"/>
            <a:ext cx="64168" cy="72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AB83F0-86BF-24D8-C709-9B21EC83372C}"/>
              </a:ext>
            </a:extLst>
          </p:cNvPr>
          <p:cNvSpPr/>
          <p:nvPr/>
        </p:nvSpPr>
        <p:spPr>
          <a:xfrm>
            <a:off x="1549164" y="5345257"/>
            <a:ext cx="64168" cy="72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2D5D48-6514-029E-8B06-BC2C00ABF873}"/>
              </a:ext>
            </a:extLst>
          </p:cNvPr>
          <p:cNvCxnSpPr>
            <a:cxnSpLocks/>
          </p:cNvCxnSpPr>
          <p:nvPr/>
        </p:nvCxnSpPr>
        <p:spPr>
          <a:xfrm>
            <a:off x="1669562" y="2799673"/>
            <a:ext cx="0" cy="254094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C07667-9BF9-F04B-BE23-515C083AAB56}"/>
              </a:ext>
            </a:extLst>
          </p:cNvPr>
          <p:cNvCxnSpPr>
            <a:cxnSpLocks/>
          </p:cNvCxnSpPr>
          <p:nvPr/>
        </p:nvCxnSpPr>
        <p:spPr>
          <a:xfrm>
            <a:off x="1669562" y="4461036"/>
            <a:ext cx="0" cy="254094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802A4E-4F92-20AF-FBEE-4A786F10E78C}"/>
              </a:ext>
            </a:extLst>
          </p:cNvPr>
          <p:cNvCxnSpPr>
            <a:cxnSpLocks/>
          </p:cNvCxnSpPr>
          <p:nvPr/>
        </p:nvCxnSpPr>
        <p:spPr>
          <a:xfrm flipV="1">
            <a:off x="2544408" y="4715130"/>
            <a:ext cx="360374" cy="31081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19C21E-2AC4-4727-3CC8-C106172BEA57}"/>
              </a:ext>
            </a:extLst>
          </p:cNvPr>
          <p:cNvSpPr txBox="1"/>
          <p:nvPr/>
        </p:nvSpPr>
        <p:spPr>
          <a:xfrm>
            <a:off x="7139398" y="1442405"/>
            <a:ext cx="452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Antigen Presenting Cells (APC) take up foreign organisms/pathogens and break them down into proteins in lysosomes.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3DA810-E64F-AA1C-2558-CB0462853260}"/>
              </a:ext>
            </a:extLst>
          </p:cNvPr>
          <p:cNvSpPr txBox="1"/>
          <p:nvPr/>
        </p:nvSpPr>
        <p:spPr>
          <a:xfrm>
            <a:off x="7139397" y="3006706"/>
            <a:ext cx="4525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Pieces of these proteins called </a:t>
            </a:r>
            <a:r>
              <a:rPr lang="en-SE" sz="2000" b="1" dirty="0">
                <a:solidFill>
                  <a:srgbClr val="FF0000"/>
                </a:solidFill>
              </a:rPr>
              <a:t>peptides</a:t>
            </a:r>
            <a:r>
              <a:rPr lang="en-SE" sz="2000" dirty="0">
                <a:solidFill>
                  <a:srgbClr val="FF0000"/>
                </a:solidFill>
              </a:rPr>
              <a:t> </a:t>
            </a:r>
            <a:r>
              <a:rPr lang="en-SE" sz="2000" dirty="0"/>
              <a:t>are presented on the surface of the APC in either MHC Class I or Class II protein complexes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CDDD5B-019D-0497-12B7-6C1A4B65456B}"/>
              </a:ext>
            </a:extLst>
          </p:cNvPr>
          <p:cNvSpPr txBox="1"/>
          <p:nvPr/>
        </p:nvSpPr>
        <p:spPr>
          <a:xfrm>
            <a:off x="7139397" y="4807285"/>
            <a:ext cx="452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T cells use their T cell receptors to ‘scan’ these peptides to assess whether they are ‘self’ or ‘non-self’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873E8B-82D2-9CB5-A561-CFB58A73D40A}"/>
              </a:ext>
            </a:extLst>
          </p:cNvPr>
          <p:cNvSpPr txBox="1"/>
          <p:nvPr/>
        </p:nvSpPr>
        <p:spPr>
          <a:xfrm>
            <a:off x="3657601" y="2358263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APC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4C69AB-C6BB-A1B0-C1CF-BFC832894D03}"/>
              </a:ext>
            </a:extLst>
          </p:cNvPr>
          <p:cNvSpPr txBox="1"/>
          <p:nvPr/>
        </p:nvSpPr>
        <p:spPr>
          <a:xfrm>
            <a:off x="5340615" y="2358263"/>
            <a:ext cx="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770538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B4AEA50A-E180-AE40-5590-692E505D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8" y="1028230"/>
            <a:ext cx="8844824" cy="498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9A40B-C0D1-8595-24B7-8D3322A2FCB8}"/>
              </a:ext>
            </a:extLst>
          </p:cNvPr>
          <p:cNvSpPr txBox="1"/>
          <p:nvPr/>
        </p:nvSpPr>
        <p:spPr>
          <a:xfrm>
            <a:off x="1199152" y="173736"/>
            <a:ext cx="1023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/>
              <a:t>Different Types of Mature T cells Exist – There are MANY and Growing… But These are Important Ones</a:t>
            </a:r>
          </a:p>
        </p:txBody>
      </p:sp>
    </p:spTree>
    <p:extLst>
      <p:ext uri="{BB962C8B-B14F-4D97-AF65-F5344CB8AC3E}">
        <p14:creationId xmlns:p14="http://schemas.microsoft.com/office/powerpoint/2010/main" val="362337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D3487-587A-990C-D73A-2EB9D58FCFB7}"/>
              </a:ext>
            </a:extLst>
          </p:cNvPr>
          <p:cNvSpPr txBox="1"/>
          <p:nvPr/>
        </p:nvSpPr>
        <p:spPr>
          <a:xfrm>
            <a:off x="810768" y="246861"/>
            <a:ext cx="1091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/>
              <a:t>How do you Generate an Effector or Memory T cell?</a:t>
            </a:r>
          </a:p>
        </p:txBody>
      </p:sp>
      <p:pic>
        <p:nvPicPr>
          <p:cNvPr id="6" name="Picture 5" descr="A circular object with a circular object with a circular object with a circular object with a circular object with a circular object with a circular object with a circular object with a circular object with a circular object&#10;&#10;Description automatically generated">
            <a:extLst>
              <a:ext uri="{FF2B5EF4-FFF2-40B4-BE49-F238E27FC236}">
                <a16:creationId xmlns:a16="http://schemas.microsoft.com/office/drawing/2014/main" id="{B6281DDB-8AC5-3CE6-0803-C8B49A47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3" y="1191367"/>
            <a:ext cx="1872492" cy="1955546"/>
          </a:xfrm>
          <a:prstGeom prst="rect">
            <a:avLst/>
          </a:prstGeom>
        </p:spPr>
      </p:pic>
      <p:pic>
        <p:nvPicPr>
          <p:cNvPr id="8" name="Picture 7" descr="A diagram of a cell&#10;&#10;Description automatically generated">
            <a:extLst>
              <a:ext uri="{FF2B5EF4-FFF2-40B4-BE49-F238E27FC236}">
                <a16:creationId xmlns:a16="http://schemas.microsoft.com/office/drawing/2014/main" id="{63CC338E-81FB-EE33-4F7D-2E17338A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052064"/>
            <a:ext cx="3429000" cy="363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028D7-143C-5BC0-9B4D-96C0E3F1A47A}"/>
              </a:ext>
            </a:extLst>
          </p:cNvPr>
          <p:cNvSpPr txBox="1"/>
          <p:nvPr/>
        </p:nvSpPr>
        <p:spPr>
          <a:xfrm>
            <a:off x="2667000" y="2659559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60B2F-E72C-26C9-EE8E-4CF90A338210}"/>
              </a:ext>
            </a:extLst>
          </p:cNvPr>
          <p:cNvSpPr txBox="1"/>
          <p:nvPr/>
        </p:nvSpPr>
        <p:spPr>
          <a:xfrm>
            <a:off x="5334000" y="2667343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A6532-FA24-610B-AE42-A1A8C74373E5}"/>
              </a:ext>
            </a:extLst>
          </p:cNvPr>
          <p:cNvSpPr txBox="1"/>
          <p:nvPr/>
        </p:nvSpPr>
        <p:spPr>
          <a:xfrm>
            <a:off x="4774692" y="2169140"/>
            <a:ext cx="31455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GROWTH FACTORS/CYTOKINES</a:t>
            </a:r>
          </a:p>
          <a:p>
            <a:pPr algn="ctr"/>
            <a:r>
              <a:rPr lang="en-SE" dirty="0"/>
              <a:t>COSTIMULATION</a:t>
            </a:r>
          </a:p>
        </p:txBody>
      </p:sp>
      <p:pic>
        <p:nvPicPr>
          <p:cNvPr id="14" name="Picture 13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BA7A3075-B483-E204-929C-73165EA6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704" y="1940019"/>
            <a:ext cx="1454647" cy="1454647"/>
          </a:xfrm>
          <a:prstGeom prst="rect">
            <a:avLst/>
          </a:prstGeom>
        </p:spPr>
      </p:pic>
      <p:pic>
        <p:nvPicPr>
          <p:cNvPr id="15" name="Picture 14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0C60F184-2C3E-AD15-E906-297F1621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262" y="3211091"/>
            <a:ext cx="1454647" cy="1454647"/>
          </a:xfrm>
          <a:prstGeom prst="rect">
            <a:avLst/>
          </a:prstGeom>
        </p:spPr>
      </p:pic>
      <p:pic>
        <p:nvPicPr>
          <p:cNvPr id="16" name="Picture 15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141CD5ED-1D06-EAD3-A0F6-BCD3ECE2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15" y="3657579"/>
            <a:ext cx="1454647" cy="14546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D0A55B-DE39-888D-BA71-1771F41B2D3A}"/>
              </a:ext>
            </a:extLst>
          </p:cNvPr>
          <p:cNvSpPr txBox="1"/>
          <p:nvPr/>
        </p:nvSpPr>
        <p:spPr>
          <a:xfrm>
            <a:off x="9080755" y="5306955"/>
            <a:ext cx="288645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SE" dirty="0"/>
              <a:t>Specialized Effector or Memory T cell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194554-EA34-B22B-3ECD-A887CF8AC46F}"/>
              </a:ext>
            </a:extLst>
          </p:cNvPr>
          <p:cNvSpPr txBox="1"/>
          <p:nvPr/>
        </p:nvSpPr>
        <p:spPr>
          <a:xfrm>
            <a:off x="272421" y="3252118"/>
            <a:ext cx="178497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Naive Cell </a:t>
            </a:r>
            <a:r>
              <a:rPr lang="sv-SE" dirty="0" err="1"/>
              <a:t>Type</a:t>
            </a:r>
            <a:endParaRPr lang="en-S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F5E2E6-2511-B8D9-7A93-DB6C310E21E6}"/>
              </a:ext>
            </a:extLst>
          </p:cNvPr>
          <p:cNvCxnSpPr/>
          <p:nvPr/>
        </p:nvCxnSpPr>
        <p:spPr>
          <a:xfrm flipV="1">
            <a:off x="6803797" y="3691913"/>
            <a:ext cx="1640264" cy="64387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A3F53F-96B1-C002-C2E7-EA528B6D6FC2}"/>
              </a:ext>
            </a:extLst>
          </p:cNvPr>
          <p:cNvSpPr txBox="1"/>
          <p:nvPr/>
        </p:nvSpPr>
        <p:spPr>
          <a:xfrm>
            <a:off x="6297908" y="4674635"/>
            <a:ext cx="2652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Induce</a:t>
            </a:r>
            <a:r>
              <a:rPr lang="sv-SE" dirty="0"/>
              <a:t> </a:t>
            </a:r>
            <a:r>
              <a:rPr lang="sv-SE" dirty="0" err="1"/>
              <a:t>Transcription</a:t>
            </a:r>
            <a:r>
              <a:rPr lang="sv-SE" dirty="0"/>
              <a:t> </a:t>
            </a:r>
            <a:r>
              <a:rPr lang="sv-SE" dirty="0" err="1"/>
              <a:t>Factors</a:t>
            </a:r>
            <a:r>
              <a:rPr lang="sv-SE" dirty="0"/>
              <a:t> and </a:t>
            </a:r>
            <a:r>
              <a:rPr lang="sv-SE" dirty="0" err="1"/>
              <a:t>differentiation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specialized</a:t>
            </a:r>
            <a:r>
              <a:rPr lang="sv-SE" dirty="0"/>
              <a:t> cell </a:t>
            </a:r>
            <a:r>
              <a:rPr lang="sv-SE" dirty="0" err="1"/>
              <a:t>types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53677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D3487-587A-990C-D73A-2EB9D58FCFB7}"/>
              </a:ext>
            </a:extLst>
          </p:cNvPr>
          <p:cNvSpPr txBox="1"/>
          <p:nvPr/>
        </p:nvSpPr>
        <p:spPr>
          <a:xfrm>
            <a:off x="810768" y="246861"/>
            <a:ext cx="1091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/>
              <a:t>How do you Generate an Effector or Memory T cell?</a:t>
            </a:r>
          </a:p>
        </p:txBody>
      </p:sp>
      <p:pic>
        <p:nvPicPr>
          <p:cNvPr id="6" name="Picture 5" descr="A circular object with a circular object with a circular object with a circular object with a circular object with a circular object with a circular object with a circular object with a circular object with a circular object&#10;&#10;Description automatically generated">
            <a:extLst>
              <a:ext uri="{FF2B5EF4-FFF2-40B4-BE49-F238E27FC236}">
                <a16:creationId xmlns:a16="http://schemas.microsoft.com/office/drawing/2014/main" id="{B6281DDB-8AC5-3CE6-0803-C8B49A47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3" y="1191367"/>
            <a:ext cx="1872492" cy="1955546"/>
          </a:xfrm>
          <a:prstGeom prst="rect">
            <a:avLst/>
          </a:prstGeom>
        </p:spPr>
      </p:pic>
      <p:pic>
        <p:nvPicPr>
          <p:cNvPr id="8" name="Picture 7" descr="A diagram of a cell&#10;&#10;Description automatically generated">
            <a:extLst>
              <a:ext uri="{FF2B5EF4-FFF2-40B4-BE49-F238E27FC236}">
                <a16:creationId xmlns:a16="http://schemas.microsoft.com/office/drawing/2014/main" id="{63CC338E-81FB-EE33-4F7D-2E17338A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052064"/>
            <a:ext cx="3429000" cy="363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028D7-143C-5BC0-9B4D-96C0E3F1A47A}"/>
              </a:ext>
            </a:extLst>
          </p:cNvPr>
          <p:cNvSpPr txBox="1"/>
          <p:nvPr/>
        </p:nvSpPr>
        <p:spPr>
          <a:xfrm>
            <a:off x="2667000" y="2659559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60B2F-E72C-26C9-EE8E-4CF90A338210}"/>
              </a:ext>
            </a:extLst>
          </p:cNvPr>
          <p:cNvSpPr txBox="1"/>
          <p:nvPr/>
        </p:nvSpPr>
        <p:spPr>
          <a:xfrm>
            <a:off x="5334000" y="2667343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A6532-FA24-610B-AE42-A1A8C74373E5}"/>
              </a:ext>
            </a:extLst>
          </p:cNvPr>
          <p:cNvSpPr txBox="1"/>
          <p:nvPr/>
        </p:nvSpPr>
        <p:spPr>
          <a:xfrm>
            <a:off x="4774692" y="2169140"/>
            <a:ext cx="3145536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b="1" dirty="0">
                <a:solidFill>
                  <a:schemeClr val="accent6">
                    <a:lumMod val="50000"/>
                  </a:schemeClr>
                </a:solidFill>
              </a:rPr>
              <a:t>TGFB</a:t>
            </a:r>
            <a:r>
              <a:rPr lang="en-SE" dirty="0"/>
              <a:t> +</a:t>
            </a:r>
          </a:p>
          <a:p>
            <a:pPr algn="ctr"/>
            <a:r>
              <a:rPr lang="en-SE" dirty="0"/>
              <a:t>COSTIMULATION</a:t>
            </a:r>
          </a:p>
        </p:txBody>
      </p:sp>
      <p:pic>
        <p:nvPicPr>
          <p:cNvPr id="14" name="Picture 13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BA7A3075-B483-E204-929C-73165EA6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08" y="1982137"/>
            <a:ext cx="1454647" cy="1454647"/>
          </a:xfrm>
          <a:prstGeom prst="rect">
            <a:avLst/>
          </a:prstGeom>
        </p:spPr>
      </p:pic>
      <p:pic>
        <p:nvPicPr>
          <p:cNvPr id="15" name="Picture 14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0C60F184-2C3E-AD15-E906-297F1621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266" y="3253209"/>
            <a:ext cx="1454647" cy="1454647"/>
          </a:xfrm>
          <a:prstGeom prst="rect">
            <a:avLst/>
          </a:prstGeom>
        </p:spPr>
      </p:pic>
      <p:pic>
        <p:nvPicPr>
          <p:cNvPr id="16" name="Picture 15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141CD5ED-1D06-EAD3-A0F6-BCD3ECE2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619" y="3699697"/>
            <a:ext cx="1454647" cy="14546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D0A55B-DE39-888D-BA71-1771F41B2D3A}"/>
              </a:ext>
            </a:extLst>
          </p:cNvPr>
          <p:cNvSpPr txBox="1"/>
          <p:nvPr/>
        </p:nvSpPr>
        <p:spPr>
          <a:xfrm>
            <a:off x="9053220" y="5375312"/>
            <a:ext cx="288645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SE" dirty="0"/>
              <a:t>Peripheral CD4+Foxp3+</a:t>
            </a:r>
          </a:p>
          <a:p>
            <a:r>
              <a:rPr lang="en-SE" dirty="0"/>
              <a:t>T regulatory 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D4751-D835-22AE-A9C5-742CB47B8A30}"/>
              </a:ext>
            </a:extLst>
          </p:cNvPr>
          <p:cNvSpPr txBox="1"/>
          <p:nvPr/>
        </p:nvSpPr>
        <p:spPr>
          <a:xfrm>
            <a:off x="272421" y="3252118"/>
            <a:ext cx="178497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E" dirty="0"/>
              <a:t>Na</a:t>
            </a:r>
            <a:r>
              <a:rPr lang="en-GB" dirty="0" err="1"/>
              <a:t>ï</a:t>
            </a:r>
            <a:r>
              <a:rPr lang="en-SE" dirty="0"/>
              <a:t>ve CD4 T cell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DE489B-B27C-E03D-60D2-3FD1E8042168}"/>
              </a:ext>
            </a:extLst>
          </p:cNvPr>
          <p:cNvCxnSpPr/>
          <p:nvPr/>
        </p:nvCxnSpPr>
        <p:spPr>
          <a:xfrm flipV="1">
            <a:off x="6803797" y="3691913"/>
            <a:ext cx="1640264" cy="64387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526457-8847-CBBA-EC13-25384913DB61}"/>
              </a:ext>
            </a:extLst>
          </p:cNvPr>
          <p:cNvSpPr txBox="1"/>
          <p:nvPr/>
        </p:nvSpPr>
        <p:spPr>
          <a:xfrm>
            <a:off x="6467574" y="4619374"/>
            <a:ext cx="1972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</a:t>
            </a:r>
            <a:r>
              <a:rPr lang="en-SE" dirty="0"/>
              <a:t>nduce Foxp3</a:t>
            </a:r>
          </a:p>
          <a:p>
            <a:r>
              <a:rPr lang="en-GB" dirty="0"/>
              <a:t>E</a:t>
            </a:r>
            <a:r>
              <a:rPr lang="en-SE" dirty="0"/>
              <a:t>xpression and Treg gene program</a:t>
            </a:r>
          </a:p>
        </p:txBody>
      </p:sp>
    </p:spTree>
    <p:extLst>
      <p:ext uri="{BB962C8B-B14F-4D97-AF65-F5344CB8AC3E}">
        <p14:creationId xmlns:p14="http://schemas.microsoft.com/office/powerpoint/2010/main" val="2929969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D3487-587A-990C-D73A-2EB9D58FCFB7}"/>
              </a:ext>
            </a:extLst>
          </p:cNvPr>
          <p:cNvSpPr txBox="1"/>
          <p:nvPr/>
        </p:nvSpPr>
        <p:spPr>
          <a:xfrm>
            <a:off x="810768" y="246861"/>
            <a:ext cx="1091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/>
              <a:t>How do you Generate an Effector or Memory T cell?</a:t>
            </a:r>
          </a:p>
        </p:txBody>
      </p:sp>
      <p:pic>
        <p:nvPicPr>
          <p:cNvPr id="6" name="Picture 5" descr="A circular object with a circular object with a circular object with a circular object with a circular object with a circular object with a circular object with a circular object with a circular object with a circular object&#10;&#10;Description automatically generated">
            <a:extLst>
              <a:ext uri="{FF2B5EF4-FFF2-40B4-BE49-F238E27FC236}">
                <a16:creationId xmlns:a16="http://schemas.microsoft.com/office/drawing/2014/main" id="{B6281DDB-8AC5-3CE6-0803-C8B49A47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3" y="1191367"/>
            <a:ext cx="1872492" cy="1955546"/>
          </a:xfrm>
          <a:prstGeom prst="rect">
            <a:avLst/>
          </a:prstGeom>
        </p:spPr>
      </p:pic>
      <p:pic>
        <p:nvPicPr>
          <p:cNvPr id="8" name="Picture 7" descr="A diagram of a cell&#10;&#10;Description automatically generated">
            <a:extLst>
              <a:ext uri="{FF2B5EF4-FFF2-40B4-BE49-F238E27FC236}">
                <a16:creationId xmlns:a16="http://schemas.microsoft.com/office/drawing/2014/main" id="{63CC338E-81FB-EE33-4F7D-2E17338A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052064"/>
            <a:ext cx="3429000" cy="363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028D7-143C-5BC0-9B4D-96C0E3F1A47A}"/>
              </a:ext>
            </a:extLst>
          </p:cNvPr>
          <p:cNvSpPr txBox="1"/>
          <p:nvPr/>
        </p:nvSpPr>
        <p:spPr>
          <a:xfrm>
            <a:off x="2667000" y="2659559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60B2F-E72C-26C9-EE8E-4CF90A338210}"/>
              </a:ext>
            </a:extLst>
          </p:cNvPr>
          <p:cNvSpPr txBox="1"/>
          <p:nvPr/>
        </p:nvSpPr>
        <p:spPr>
          <a:xfrm>
            <a:off x="5334000" y="2667343"/>
            <a:ext cx="58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4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A6532-FA24-610B-AE42-A1A8C74373E5}"/>
              </a:ext>
            </a:extLst>
          </p:cNvPr>
          <p:cNvSpPr txBox="1"/>
          <p:nvPr/>
        </p:nvSpPr>
        <p:spPr>
          <a:xfrm>
            <a:off x="4774692" y="2169140"/>
            <a:ext cx="3145536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E" b="1" dirty="0">
                <a:solidFill>
                  <a:schemeClr val="accent6">
                    <a:lumMod val="50000"/>
                  </a:schemeClr>
                </a:solidFill>
              </a:rPr>
              <a:t>TGFB</a:t>
            </a:r>
            <a:r>
              <a:rPr lang="en-SE" dirty="0"/>
              <a:t> + </a:t>
            </a:r>
            <a:r>
              <a:rPr lang="en-SE" b="1" dirty="0">
                <a:solidFill>
                  <a:srgbClr val="C00000"/>
                </a:solidFill>
              </a:rPr>
              <a:t>IL6</a:t>
            </a:r>
          </a:p>
          <a:p>
            <a:pPr algn="ctr"/>
            <a:r>
              <a:rPr lang="en-SE" dirty="0"/>
              <a:t>COSTIMULATION</a:t>
            </a:r>
          </a:p>
        </p:txBody>
      </p:sp>
      <p:pic>
        <p:nvPicPr>
          <p:cNvPr id="14" name="Picture 13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BA7A3075-B483-E204-929C-73165EA6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194" y="2238304"/>
            <a:ext cx="1454647" cy="1454647"/>
          </a:xfrm>
          <a:prstGeom prst="rect">
            <a:avLst/>
          </a:prstGeom>
        </p:spPr>
      </p:pic>
      <p:pic>
        <p:nvPicPr>
          <p:cNvPr id="15" name="Picture 14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0C60F184-2C3E-AD15-E906-297F1621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752" y="3509376"/>
            <a:ext cx="1454647" cy="1454647"/>
          </a:xfrm>
          <a:prstGeom prst="rect">
            <a:avLst/>
          </a:prstGeom>
        </p:spPr>
      </p:pic>
      <p:pic>
        <p:nvPicPr>
          <p:cNvPr id="16" name="Picture 15" descr="A circular object with blue objects around it&#10;&#10;Description automatically generated">
            <a:extLst>
              <a:ext uri="{FF2B5EF4-FFF2-40B4-BE49-F238E27FC236}">
                <a16:creationId xmlns:a16="http://schemas.microsoft.com/office/drawing/2014/main" id="{141CD5ED-1D06-EAD3-A0F6-BCD3ECE2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105" y="3955864"/>
            <a:ext cx="1454647" cy="14546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D0A55B-DE39-888D-BA71-1771F41B2D3A}"/>
              </a:ext>
            </a:extLst>
          </p:cNvPr>
          <p:cNvSpPr txBox="1"/>
          <p:nvPr/>
        </p:nvSpPr>
        <p:spPr>
          <a:xfrm>
            <a:off x="9158706" y="5631479"/>
            <a:ext cx="288645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SE" dirty="0"/>
              <a:t>CD4+ T helper 17 cell (Th17)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D4751-D835-22AE-A9C5-742CB47B8A30}"/>
              </a:ext>
            </a:extLst>
          </p:cNvPr>
          <p:cNvSpPr txBox="1"/>
          <p:nvPr/>
        </p:nvSpPr>
        <p:spPr>
          <a:xfrm>
            <a:off x="272421" y="3252118"/>
            <a:ext cx="178497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E" dirty="0"/>
              <a:t>Na</a:t>
            </a:r>
            <a:r>
              <a:rPr lang="en-GB" dirty="0" err="1"/>
              <a:t>ï</a:t>
            </a:r>
            <a:r>
              <a:rPr lang="en-SE" dirty="0"/>
              <a:t>ve CD4 T cell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0CB62C-BB76-381C-BAE5-040B3102272D}"/>
              </a:ext>
            </a:extLst>
          </p:cNvPr>
          <p:cNvSpPr/>
          <p:nvPr/>
        </p:nvSpPr>
        <p:spPr>
          <a:xfrm>
            <a:off x="10099506" y="3887039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828F34-B3B1-2C07-EBE5-86A82DD351AD}"/>
              </a:ext>
            </a:extLst>
          </p:cNvPr>
          <p:cNvSpPr/>
          <p:nvPr/>
        </p:nvSpPr>
        <p:spPr>
          <a:xfrm>
            <a:off x="11547285" y="337895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FC6C70-9925-6135-B27F-B72F20BF8ED8}"/>
              </a:ext>
            </a:extLst>
          </p:cNvPr>
          <p:cNvSpPr/>
          <p:nvPr/>
        </p:nvSpPr>
        <p:spPr>
          <a:xfrm>
            <a:off x="11412797" y="3520292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F3192-69A2-85DC-BC7E-1541E6BA42DD}"/>
              </a:ext>
            </a:extLst>
          </p:cNvPr>
          <p:cNvSpPr/>
          <p:nvPr/>
        </p:nvSpPr>
        <p:spPr>
          <a:xfrm>
            <a:off x="11696393" y="3508174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9593E7-17B9-E654-F816-C2526213F668}"/>
              </a:ext>
            </a:extLst>
          </p:cNvPr>
          <p:cNvSpPr/>
          <p:nvPr/>
        </p:nvSpPr>
        <p:spPr>
          <a:xfrm>
            <a:off x="10628968" y="198662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68DA84-13ED-3C34-6DAE-16F9B2D715A3}"/>
              </a:ext>
            </a:extLst>
          </p:cNvPr>
          <p:cNvSpPr/>
          <p:nvPr/>
        </p:nvSpPr>
        <p:spPr>
          <a:xfrm>
            <a:off x="11412796" y="3763871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1929A-A9CE-C640-41AE-F83914A8EA79}"/>
              </a:ext>
            </a:extLst>
          </p:cNvPr>
          <p:cNvSpPr/>
          <p:nvPr/>
        </p:nvSpPr>
        <p:spPr>
          <a:xfrm>
            <a:off x="11511481" y="359737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FF3C4F-4784-72A3-7A1B-D611C64C55D6}"/>
              </a:ext>
            </a:extLst>
          </p:cNvPr>
          <p:cNvSpPr/>
          <p:nvPr/>
        </p:nvSpPr>
        <p:spPr>
          <a:xfrm>
            <a:off x="11699685" y="353135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00F510-DC1C-8326-061D-790E10F7B9C5}"/>
              </a:ext>
            </a:extLst>
          </p:cNvPr>
          <p:cNvSpPr/>
          <p:nvPr/>
        </p:nvSpPr>
        <p:spPr>
          <a:xfrm>
            <a:off x="10553898" y="196500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CE90D5-4B17-5C88-86EC-FA77AB493716}"/>
              </a:ext>
            </a:extLst>
          </p:cNvPr>
          <p:cNvSpPr/>
          <p:nvPr/>
        </p:nvSpPr>
        <p:spPr>
          <a:xfrm>
            <a:off x="10837494" y="1952885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DA2360-CFAE-0A94-B63E-0D6820613F6B}"/>
              </a:ext>
            </a:extLst>
          </p:cNvPr>
          <p:cNvSpPr/>
          <p:nvPr/>
        </p:nvSpPr>
        <p:spPr>
          <a:xfrm>
            <a:off x="10781368" y="213902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96ABBF-E39E-3FCF-5541-F437CEE97D73}"/>
              </a:ext>
            </a:extLst>
          </p:cNvPr>
          <p:cNvSpPr/>
          <p:nvPr/>
        </p:nvSpPr>
        <p:spPr>
          <a:xfrm>
            <a:off x="10553897" y="2208582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35D2B7-7AB0-AB81-B0D2-70BF058E0612}"/>
              </a:ext>
            </a:extLst>
          </p:cNvPr>
          <p:cNvSpPr/>
          <p:nvPr/>
        </p:nvSpPr>
        <p:spPr>
          <a:xfrm>
            <a:off x="10652582" y="2042084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069984-FF9E-E439-73BF-B3612E31AD3C}"/>
              </a:ext>
            </a:extLst>
          </p:cNvPr>
          <p:cNvSpPr/>
          <p:nvPr/>
        </p:nvSpPr>
        <p:spPr>
          <a:xfrm>
            <a:off x="10201266" y="4152069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9BA437-D935-159F-B65C-27ABBD7D6EED}"/>
              </a:ext>
            </a:extLst>
          </p:cNvPr>
          <p:cNvSpPr/>
          <p:nvPr/>
        </p:nvSpPr>
        <p:spPr>
          <a:xfrm>
            <a:off x="10706298" y="211740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228879-C7EB-89A5-0653-0FF8B7F9815A}"/>
              </a:ext>
            </a:extLst>
          </p:cNvPr>
          <p:cNvSpPr/>
          <p:nvPr/>
        </p:nvSpPr>
        <p:spPr>
          <a:xfrm>
            <a:off x="10141713" y="3984452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D32333-5D82-972F-D5E2-93F9861580C3}"/>
              </a:ext>
            </a:extLst>
          </p:cNvPr>
          <p:cNvSpPr/>
          <p:nvPr/>
        </p:nvSpPr>
        <p:spPr>
          <a:xfrm>
            <a:off x="9915785" y="4073718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DE4D4E-FF99-CFF8-0D87-36D9632F2ACB}"/>
              </a:ext>
            </a:extLst>
          </p:cNvPr>
          <p:cNvSpPr/>
          <p:nvPr/>
        </p:nvSpPr>
        <p:spPr>
          <a:xfrm>
            <a:off x="10706297" y="2360982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0939E5-B93E-FBBA-511C-E5F13C56739C}"/>
              </a:ext>
            </a:extLst>
          </p:cNvPr>
          <p:cNvSpPr/>
          <p:nvPr/>
        </p:nvSpPr>
        <p:spPr>
          <a:xfrm>
            <a:off x="10034270" y="4007698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C15F02-68DE-0E86-F328-FA1BEFE544B4}"/>
              </a:ext>
            </a:extLst>
          </p:cNvPr>
          <p:cNvSpPr/>
          <p:nvPr/>
        </p:nvSpPr>
        <p:spPr>
          <a:xfrm>
            <a:off x="11441310" y="3824041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62609E-6383-6CD4-CEE8-23E37BA1D3C9}"/>
              </a:ext>
            </a:extLst>
          </p:cNvPr>
          <p:cNvSpPr/>
          <p:nvPr/>
        </p:nvSpPr>
        <p:spPr>
          <a:xfrm>
            <a:off x="10076646" y="4185079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8B8367-A396-FB56-D1FD-5AF8E65A7A4C}"/>
              </a:ext>
            </a:extLst>
          </p:cNvPr>
          <p:cNvSpPr/>
          <p:nvPr/>
        </p:nvSpPr>
        <p:spPr>
          <a:xfrm>
            <a:off x="10579119" y="2245573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5B44B3-0DDC-F661-6281-7490D7948875}"/>
              </a:ext>
            </a:extLst>
          </p:cNvPr>
          <p:cNvSpPr/>
          <p:nvPr/>
        </p:nvSpPr>
        <p:spPr>
          <a:xfrm>
            <a:off x="10522993" y="2431711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088EFFD-093C-017B-E0E5-BE32F88E9717}"/>
              </a:ext>
            </a:extLst>
          </p:cNvPr>
          <p:cNvSpPr/>
          <p:nvPr/>
        </p:nvSpPr>
        <p:spPr>
          <a:xfrm>
            <a:off x="9939213" y="4241251"/>
            <a:ext cx="45719" cy="66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2831E58-6DE1-7D35-281C-2716C2A7FFB3}"/>
              </a:ext>
            </a:extLst>
          </p:cNvPr>
          <p:cNvCxnSpPr/>
          <p:nvPr/>
        </p:nvCxnSpPr>
        <p:spPr>
          <a:xfrm flipV="1">
            <a:off x="7013542" y="3663393"/>
            <a:ext cx="1640264" cy="64387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0E5E6E-4B8A-2F35-9763-14D1E76AE856}"/>
              </a:ext>
            </a:extLst>
          </p:cNvPr>
          <p:cNvSpPr txBox="1"/>
          <p:nvPr/>
        </p:nvSpPr>
        <p:spPr>
          <a:xfrm>
            <a:off x="6677319" y="4590854"/>
            <a:ext cx="205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</a:t>
            </a:r>
            <a:r>
              <a:rPr lang="en-SE" dirty="0"/>
              <a:t>nduce RORgt </a:t>
            </a:r>
          </a:p>
          <a:p>
            <a:r>
              <a:rPr lang="en-GB" dirty="0"/>
              <a:t>E</a:t>
            </a:r>
            <a:r>
              <a:rPr lang="en-SE" dirty="0"/>
              <a:t>xpression and Th17 gene program</a:t>
            </a:r>
          </a:p>
        </p:txBody>
      </p:sp>
    </p:spTree>
    <p:extLst>
      <p:ext uri="{BB962C8B-B14F-4D97-AF65-F5344CB8AC3E}">
        <p14:creationId xmlns:p14="http://schemas.microsoft.com/office/powerpoint/2010/main" val="88580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0A49-4F60-06F0-B06B-D518D27D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</p:spPr>
        <p:txBody>
          <a:bodyPr>
            <a:normAutofit fontScale="90000"/>
          </a:bodyPr>
          <a:lstStyle/>
          <a:p>
            <a:pPr algn="ctr"/>
            <a:r>
              <a:rPr lang="en-SE" sz="3200" b="1" dirty="0"/>
              <a:t>The Migration of T cells – Sphingosine Gradients Regulate Recirculation of Lymphocytes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35B8-8287-1A77-84CC-1CB1FEB3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330" y="1919833"/>
            <a:ext cx="4854804" cy="2220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A33D1-3EEA-B5C0-65AA-E181A93B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3099"/>
            <a:ext cx="14224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A2DAC-4C5F-21F9-CABF-7DF994B3648C}"/>
              </a:ext>
            </a:extLst>
          </p:cNvPr>
          <p:cNvSpPr txBox="1"/>
          <p:nvPr/>
        </p:nvSpPr>
        <p:spPr>
          <a:xfrm>
            <a:off x="2260600" y="4933099"/>
            <a:ext cx="521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/>
              <a:t>Jason Cyster’s lab showed that S1PR1 blocks T cell recirculation through lymphoid tissues.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24DA61-DC4D-82C3-FA7D-B275CBC5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9833"/>
            <a:ext cx="3640579" cy="2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8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998E33-3F19-7350-9546-ACACF6A4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2" y="1709525"/>
            <a:ext cx="4503525" cy="4503525"/>
          </a:xfrm>
          <a:prstGeom prst="rect">
            <a:avLst/>
          </a:prstGeom>
        </p:spPr>
      </p:pic>
      <p:pic>
        <p:nvPicPr>
          <p:cNvPr id="6" name="Picture 5" descr="A close-up of a pink and black brain&#10;&#10;Description automatically generated">
            <a:extLst>
              <a:ext uri="{FF2B5EF4-FFF2-40B4-BE49-F238E27FC236}">
                <a16:creationId xmlns:a16="http://schemas.microsoft.com/office/drawing/2014/main" id="{75E93889-E97B-C3CF-3E0F-0B51A7D6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90" y="4308671"/>
            <a:ext cx="5910344" cy="2068620"/>
          </a:xfrm>
          <a:prstGeom prst="rect">
            <a:avLst/>
          </a:prstGeom>
        </p:spPr>
      </p:pic>
      <p:pic>
        <p:nvPicPr>
          <p:cNvPr id="8" name="Picture 7" descr="A close-up of a microscope&#10;&#10;Description automatically generated">
            <a:extLst>
              <a:ext uri="{FF2B5EF4-FFF2-40B4-BE49-F238E27FC236}">
                <a16:creationId xmlns:a16="http://schemas.microsoft.com/office/drawing/2014/main" id="{8EC6EFD7-7968-8302-A7C5-BD1B2781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44" y="2240051"/>
            <a:ext cx="4298693" cy="2068620"/>
          </a:xfrm>
          <a:prstGeom prst="rect">
            <a:avLst/>
          </a:prstGeom>
        </p:spPr>
      </p:pic>
      <p:pic>
        <p:nvPicPr>
          <p:cNvPr id="10" name="Picture 9" descr="A map of the earth&#10;&#10;Description automatically generated">
            <a:extLst>
              <a:ext uri="{FF2B5EF4-FFF2-40B4-BE49-F238E27FC236}">
                <a16:creationId xmlns:a16="http://schemas.microsoft.com/office/drawing/2014/main" id="{437728B3-56B5-C740-0100-3A8F02161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598" y="2589735"/>
            <a:ext cx="1728128" cy="1718936"/>
          </a:xfrm>
          <a:prstGeom prst="rect">
            <a:avLst/>
          </a:prstGeom>
        </p:spPr>
      </p:pic>
      <p:pic>
        <p:nvPicPr>
          <p:cNvPr id="12" name="Picture 11" descr="A group of cells with text&#10;&#10;Description automatically generated">
            <a:extLst>
              <a:ext uri="{FF2B5EF4-FFF2-40B4-BE49-F238E27FC236}">
                <a16:creationId xmlns:a16="http://schemas.microsoft.com/office/drawing/2014/main" id="{31468E69-222C-876C-B6A7-5B224A06B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590" y="1709525"/>
            <a:ext cx="1101014" cy="10137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1A509F-7679-74EF-5482-F102B1505BE0}"/>
              </a:ext>
            </a:extLst>
          </p:cNvPr>
          <p:cNvSpPr/>
          <p:nvPr/>
        </p:nvSpPr>
        <p:spPr>
          <a:xfrm>
            <a:off x="9766169" y="2240051"/>
            <a:ext cx="2026968" cy="400977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9A1CBD2-4E92-5388-FAEB-289145F1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</p:spPr>
        <p:txBody>
          <a:bodyPr>
            <a:normAutofit/>
          </a:bodyPr>
          <a:lstStyle/>
          <a:p>
            <a:pPr algn="ctr"/>
            <a:r>
              <a:rPr lang="en-SE" sz="3200" b="1" dirty="0"/>
              <a:t>Chemokines Specify Positions of Immune Cells in Tissues</a:t>
            </a:r>
          </a:p>
        </p:txBody>
      </p:sp>
    </p:spTree>
    <p:extLst>
      <p:ext uri="{BB962C8B-B14F-4D97-AF65-F5344CB8AC3E}">
        <p14:creationId xmlns:p14="http://schemas.microsoft.com/office/powerpoint/2010/main" val="249105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0A49-4F60-06F0-B06B-D518D27D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</p:spPr>
        <p:txBody>
          <a:bodyPr>
            <a:normAutofit/>
          </a:bodyPr>
          <a:lstStyle/>
          <a:p>
            <a:pPr algn="ctr"/>
            <a:r>
              <a:rPr lang="en-SE" sz="3200" b="1" dirty="0"/>
              <a:t>The Migration of T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E2C46-6776-B088-E474-84BBCBE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4" y="1536568"/>
            <a:ext cx="4582169" cy="429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D375D-A8B5-22D0-F9F1-FCCE19B3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64" y="1371010"/>
            <a:ext cx="4343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45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C2931-F7F3-D367-8756-58043079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07" y="179110"/>
            <a:ext cx="6769628" cy="3334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3C003-97FE-2452-A995-5D39E9CA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995" y="717947"/>
            <a:ext cx="3720380" cy="2289465"/>
          </a:xfrm>
          <a:prstGeom prst="rect">
            <a:avLst/>
          </a:prstGeom>
        </p:spPr>
      </p:pic>
      <p:pic>
        <p:nvPicPr>
          <p:cNvPr id="8" name="Picture 7" descr="A diagram of a patient's reaction&#10;&#10;Description automatically generated with medium confidence">
            <a:extLst>
              <a:ext uri="{FF2B5EF4-FFF2-40B4-BE49-F238E27FC236}">
                <a16:creationId xmlns:a16="http://schemas.microsoft.com/office/drawing/2014/main" id="{A8BA0FA0-31C9-09F3-08DF-DCE01873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625" y="3367465"/>
            <a:ext cx="4451119" cy="2994942"/>
          </a:xfrm>
          <a:prstGeom prst="rect">
            <a:avLst/>
          </a:prstGeom>
        </p:spPr>
      </p:pic>
      <p:pic>
        <p:nvPicPr>
          <p:cNvPr id="10" name="Picture 9" descr="A diagram of cell division&#10;&#10;Description automatically generated">
            <a:extLst>
              <a:ext uri="{FF2B5EF4-FFF2-40B4-BE49-F238E27FC236}">
                <a16:creationId xmlns:a16="http://schemas.microsoft.com/office/drawing/2014/main" id="{977F2E5D-84C6-287C-1593-33049BF08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995" y="3549321"/>
            <a:ext cx="4696415" cy="3129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AD71F-26B2-66B5-4A7D-F9641BE87D23}"/>
              </a:ext>
            </a:extLst>
          </p:cNvPr>
          <p:cNvSpPr txBox="1"/>
          <p:nvPr/>
        </p:nvSpPr>
        <p:spPr>
          <a:xfrm>
            <a:off x="7903995" y="717947"/>
            <a:ext cx="2738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</a:rPr>
              <a:t>James Allison – Nobel Prize in Medicine 2018</a:t>
            </a:r>
          </a:p>
        </p:txBody>
      </p:sp>
    </p:spTree>
    <p:extLst>
      <p:ext uri="{BB962C8B-B14F-4D97-AF65-F5344CB8AC3E}">
        <p14:creationId xmlns:p14="http://schemas.microsoft.com/office/powerpoint/2010/main" val="64155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31F5FACF-BA7C-0644-7C3A-13F4FF71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8" y="1944325"/>
            <a:ext cx="3334084" cy="3191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C1BE9-74CD-D1B9-FDBD-F5D92F4AD3DB}"/>
              </a:ext>
            </a:extLst>
          </p:cNvPr>
          <p:cNvSpPr txBox="1"/>
          <p:nvPr/>
        </p:nvSpPr>
        <p:spPr>
          <a:xfrm>
            <a:off x="707983" y="1388259"/>
            <a:ext cx="2839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dirty="0"/>
              <a:t>T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C06DB-D77C-C2F1-5C33-38F84A4154B6}"/>
              </a:ext>
            </a:extLst>
          </p:cNvPr>
          <p:cNvSpPr txBox="1"/>
          <p:nvPr/>
        </p:nvSpPr>
        <p:spPr>
          <a:xfrm>
            <a:off x="5580246" y="314921"/>
            <a:ext cx="445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b="1" u="sng" dirty="0"/>
              <a:t>How to Build a Mature T cell</a:t>
            </a:r>
          </a:p>
        </p:txBody>
      </p:sp>
      <p:pic>
        <p:nvPicPr>
          <p:cNvPr id="11" name="Picture 10" descr="A green and black sign&#10;&#10;Description automatically generated">
            <a:extLst>
              <a:ext uri="{FF2B5EF4-FFF2-40B4-BE49-F238E27FC236}">
                <a16:creationId xmlns:a16="http://schemas.microsoft.com/office/drawing/2014/main" id="{D4BA0EB8-C3D1-77FB-CA82-4FBA5044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4" y="1252695"/>
            <a:ext cx="724962" cy="1320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1C675-A2E9-CA36-CEA3-447857EBC775}"/>
              </a:ext>
            </a:extLst>
          </p:cNvPr>
          <p:cNvSpPr txBox="1"/>
          <p:nvPr/>
        </p:nvSpPr>
        <p:spPr>
          <a:xfrm>
            <a:off x="5791200" y="1475874"/>
            <a:ext cx="554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u="sng" dirty="0"/>
              <a:t>TCR</a:t>
            </a:r>
            <a:r>
              <a:rPr lang="en-SE" dirty="0"/>
              <a:t> – Defines what antigen the T cell will ‘see’</a:t>
            </a:r>
            <a:endParaRPr lang="en-SE" b="1" dirty="0">
              <a:solidFill>
                <a:srgbClr val="FF0000"/>
              </a:solidFill>
            </a:endParaRPr>
          </a:p>
        </p:txBody>
      </p:sp>
      <p:pic>
        <p:nvPicPr>
          <p:cNvPr id="14" name="Picture 13" descr="A blue and black object&#10;&#10;Description automatically generated with medium confidence">
            <a:extLst>
              <a:ext uri="{FF2B5EF4-FFF2-40B4-BE49-F238E27FC236}">
                <a16:creationId xmlns:a16="http://schemas.microsoft.com/office/drawing/2014/main" id="{AEBC6C52-2576-A551-D5F5-D31AF4452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41" y="2768766"/>
            <a:ext cx="611188" cy="1320466"/>
          </a:xfrm>
          <a:prstGeom prst="rect">
            <a:avLst/>
          </a:prstGeom>
        </p:spPr>
      </p:pic>
      <p:pic>
        <p:nvPicPr>
          <p:cNvPr id="16" name="Picture 15" descr="A pink object with a red handle&#10;&#10;Description automatically generated with medium confidence">
            <a:extLst>
              <a:ext uri="{FF2B5EF4-FFF2-40B4-BE49-F238E27FC236}">
                <a16:creationId xmlns:a16="http://schemas.microsoft.com/office/drawing/2014/main" id="{F7923314-67D0-ABFD-D7C8-30AEF99C0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133" y="2768765"/>
            <a:ext cx="640226" cy="1320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67FDC-7576-4C20-6CD0-4B2A6624EFAB}"/>
              </a:ext>
            </a:extLst>
          </p:cNvPr>
          <p:cNvSpPr txBox="1"/>
          <p:nvPr/>
        </p:nvSpPr>
        <p:spPr>
          <a:xfrm>
            <a:off x="5791200" y="3105832"/>
            <a:ext cx="575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u="sng" dirty="0"/>
              <a:t>CD4/CD8 </a:t>
            </a:r>
            <a:r>
              <a:rPr lang="en-SE" dirty="0"/>
              <a:t>– Defines what type of T cell it will be and what MHC it will engage with.</a:t>
            </a:r>
          </a:p>
        </p:txBody>
      </p:sp>
      <p:pic>
        <p:nvPicPr>
          <p:cNvPr id="19" name="Picture 18" descr="A blue and yellow objects&#10;&#10;Description automatically generated with medium confidence">
            <a:extLst>
              <a:ext uri="{FF2B5EF4-FFF2-40B4-BE49-F238E27FC236}">
                <a16:creationId xmlns:a16="http://schemas.microsoft.com/office/drawing/2014/main" id="{93FBF1C2-54AD-CE96-56F6-359E3DE1F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99" y="4504409"/>
            <a:ext cx="1735221" cy="1270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054D42-4975-780C-3358-6F171C5BC0F4}"/>
              </a:ext>
            </a:extLst>
          </p:cNvPr>
          <p:cNvSpPr txBox="1"/>
          <p:nvPr/>
        </p:nvSpPr>
        <p:spPr>
          <a:xfrm>
            <a:off x="6126163" y="4677959"/>
            <a:ext cx="575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u="sng" dirty="0"/>
              <a:t>Costimulation/Adhesion/Chemokine Receptors </a:t>
            </a:r>
            <a:r>
              <a:rPr lang="en-SE" dirty="0"/>
              <a:t>– Defines how the T cell will become activated and where it will go.</a:t>
            </a:r>
          </a:p>
        </p:txBody>
      </p:sp>
    </p:spTree>
    <p:extLst>
      <p:ext uri="{BB962C8B-B14F-4D97-AF65-F5344CB8AC3E}">
        <p14:creationId xmlns:p14="http://schemas.microsoft.com/office/powerpoint/2010/main" val="4097946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1691-021B-6BC9-9B17-C4C87C47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SE" dirty="0"/>
              <a:t>Let’s Put it All Together…</a:t>
            </a:r>
          </a:p>
        </p:txBody>
      </p:sp>
    </p:spTree>
    <p:extLst>
      <p:ext uri="{BB962C8B-B14F-4D97-AF65-F5344CB8AC3E}">
        <p14:creationId xmlns:p14="http://schemas.microsoft.com/office/powerpoint/2010/main" val="196165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le with a purple center&#10;&#10;Description automatically generated">
            <a:extLst>
              <a:ext uri="{FF2B5EF4-FFF2-40B4-BE49-F238E27FC236}">
                <a16:creationId xmlns:a16="http://schemas.microsoft.com/office/drawing/2014/main" id="{31F5FACF-BA7C-0644-7C3A-13F4FF71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8" y="1944325"/>
            <a:ext cx="3334084" cy="3191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C1BE9-74CD-D1B9-FDBD-F5D92F4AD3DB}"/>
              </a:ext>
            </a:extLst>
          </p:cNvPr>
          <p:cNvSpPr txBox="1"/>
          <p:nvPr/>
        </p:nvSpPr>
        <p:spPr>
          <a:xfrm>
            <a:off x="707983" y="1388259"/>
            <a:ext cx="2839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dirty="0"/>
              <a:t>T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C06DB-D77C-C2F1-5C33-38F84A4154B6}"/>
              </a:ext>
            </a:extLst>
          </p:cNvPr>
          <p:cNvSpPr txBox="1"/>
          <p:nvPr/>
        </p:nvSpPr>
        <p:spPr>
          <a:xfrm>
            <a:off x="5580246" y="314921"/>
            <a:ext cx="445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b="1" u="sng" dirty="0"/>
              <a:t>How to Build a Mature T cell</a:t>
            </a:r>
          </a:p>
        </p:txBody>
      </p:sp>
      <p:pic>
        <p:nvPicPr>
          <p:cNvPr id="11" name="Picture 10" descr="A green and black sign&#10;&#10;Description automatically generated">
            <a:extLst>
              <a:ext uri="{FF2B5EF4-FFF2-40B4-BE49-F238E27FC236}">
                <a16:creationId xmlns:a16="http://schemas.microsoft.com/office/drawing/2014/main" id="{D4BA0EB8-C3D1-77FB-CA82-4FBA5044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4" y="1252695"/>
            <a:ext cx="724962" cy="1320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1C675-A2E9-CA36-CEA3-447857EBC775}"/>
              </a:ext>
            </a:extLst>
          </p:cNvPr>
          <p:cNvSpPr txBox="1"/>
          <p:nvPr/>
        </p:nvSpPr>
        <p:spPr>
          <a:xfrm>
            <a:off x="5791200" y="1475874"/>
            <a:ext cx="554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First – We need at add a T cell receptor (TCR) so that the T cell can gain </a:t>
            </a:r>
            <a:r>
              <a:rPr lang="en-SE" b="1" dirty="0">
                <a:solidFill>
                  <a:srgbClr val="FF0000"/>
                </a:solidFill>
              </a:rPr>
              <a:t>specificity</a:t>
            </a:r>
          </a:p>
        </p:txBody>
      </p:sp>
      <p:pic>
        <p:nvPicPr>
          <p:cNvPr id="14" name="Picture 13" descr="A blue and black object&#10;&#10;Description automatically generated with medium confidence">
            <a:extLst>
              <a:ext uri="{FF2B5EF4-FFF2-40B4-BE49-F238E27FC236}">
                <a16:creationId xmlns:a16="http://schemas.microsoft.com/office/drawing/2014/main" id="{AEBC6C52-2576-A551-D5F5-D31AF4452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41" y="2768766"/>
            <a:ext cx="611188" cy="1320466"/>
          </a:xfrm>
          <a:prstGeom prst="rect">
            <a:avLst/>
          </a:prstGeom>
        </p:spPr>
      </p:pic>
      <p:pic>
        <p:nvPicPr>
          <p:cNvPr id="16" name="Picture 15" descr="A pink object with a red handle&#10;&#10;Description automatically generated with medium confidence">
            <a:extLst>
              <a:ext uri="{FF2B5EF4-FFF2-40B4-BE49-F238E27FC236}">
                <a16:creationId xmlns:a16="http://schemas.microsoft.com/office/drawing/2014/main" id="{F7923314-67D0-ABFD-D7C8-30AEF99C0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133" y="2768765"/>
            <a:ext cx="640226" cy="1320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67FDC-7576-4C20-6CD0-4B2A6624EFAB}"/>
              </a:ext>
            </a:extLst>
          </p:cNvPr>
          <p:cNvSpPr txBox="1"/>
          <p:nvPr/>
        </p:nvSpPr>
        <p:spPr>
          <a:xfrm>
            <a:off x="5791200" y="3105832"/>
            <a:ext cx="575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Second – We add CD4 or CD8 protein which determines whether a T cell binds to MHC Class II (CD4) or Class I (CD8) – this will determine the general ‘TYPE’ of cell it is.</a:t>
            </a:r>
          </a:p>
        </p:txBody>
      </p:sp>
      <p:pic>
        <p:nvPicPr>
          <p:cNvPr id="19" name="Picture 18" descr="A blue and yellow objects&#10;&#10;Description automatically generated with medium confidence">
            <a:extLst>
              <a:ext uri="{FF2B5EF4-FFF2-40B4-BE49-F238E27FC236}">
                <a16:creationId xmlns:a16="http://schemas.microsoft.com/office/drawing/2014/main" id="{93FBF1C2-54AD-CE96-56F6-359E3DE1F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99" y="4504409"/>
            <a:ext cx="1735221" cy="1270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054D42-4975-780C-3358-6F171C5BC0F4}"/>
              </a:ext>
            </a:extLst>
          </p:cNvPr>
          <p:cNvSpPr txBox="1"/>
          <p:nvPr/>
        </p:nvSpPr>
        <p:spPr>
          <a:xfrm>
            <a:off x="6126163" y="4677959"/>
            <a:ext cx="575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Finally – We add receptors that direct T cells to blood and lymphoid tissues and allow them to interact with activated antigen presenting cells and infected target cells.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6B951B-1F0E-653A-DC40-DA68CF5BA7CC}"/>
              </a:ext>
            </a:extLst>
          </p:cNvPr>
          <p:cNvSpPr/>
          <p:nvPr/>
        </p:nvSpPr>
        <p:spPr>
          <a:xfrm>
            <a:off x="4467726" y="1122947"/>
            <a:ext cx="7018421" cy="1548064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901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7B1399-9717-AF1F-DCB0-7B4FCAD6DDDB}"/>
              </a:ext>
            </a:extLst>
          </p:cNvPr>
          <p:cNvSpPr txBox="1"/>
          <p:nvPr/>
        </p:nvSpPr>
        <p:spPr>
          <a:xfrm>
            <a:off x="1060909" y="1508575"/>
            <a:ext cx="384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dirty="0"/>
              <a:t>T Cell Receptor Complex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74504-7755-0294-D3E5-78D0274F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65" y="2349117"/>
            <a:ext cx="4075419" cy="2846057"/>
          </a:xfrm>
          <a:prstGeom prst="rect">
            <a:avLst/>
          </a:prstGeom>
        </p:spPr>
      </p:pic>
      <p:pic>
        <p:nvPicPr>
          <p:cNvPr id="18" name="Picture 17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1D695D11-69D6-78ED-ED3C-E4A6CD4C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01" y="1265566"/>
            <a:ext cx="2764764" cy="4852737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59E9C09-8E92-870A-BC9B-EFFD42394A81}"/>
              </a:ext>
            </a:extLst>
          </p:cNvPr>
          <p:cNvSpPr/>
          <p:nvPr/>
        </p:nvSpPr>
        <p:spPr>
          <a:xfrm>
            <a:off x="2430378" y="2349117"/>
            <a:ext cx="834190" cy="18940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414E12D-20C5-43C7-F17F-CB84BFEDE88C}"/>
              </a:ext>
            </a:extLst>
          </p:cNvPr>
          <p:cNvSpPr/>
          <p:nvPr/>
        </p:nvSpPr>
        <p:spPr>
          <a:xfrm>
            <a:off x="9288379" y="1840832"/>
            <a:ext cx="529389" cy="890337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F22A9657-3CC4-C922-BB6E-42DA9602FBF6}"/>
              </a:ext>
            </a:extLst>
          </p:cNvPr>
          <p:cNvSpPr/>
          <p:nvPr/>
        </p:nvSpPr>
        <p:spPr>
          <a:xfrm>
            <a:off x="9288379" y="3613484"/>
            <a:ext cx="529389" cy="890337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D474B-292E-D958-00D4-162511F3E32C}"/>
              </a:ext>
            </a:extLst>
          </p:cNvPr>
          <p:cNvSpPr txBox="1"/>
          <p:nvPr/>
        </p:nvSpPr>
        <p:spPr>
          <a:xfrm>
            <a:off x="9918566" y="2101334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Variable Region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C4479-BB8D-59B7-A289-5E5BCE19A69A}"/>
              </a:ext>
            </a:extLst>
          </p:cNvPr>
          <p:cNvSpPr txBox="1"/>
          <p:nvPr/>
        </p:nvSpPr>
        <p:spPr>
          <a:xfrm>
            <a:off x="9918566" y="3873805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Constant Region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49CA01-A30D-BDED-169A-0A54B65682BE}"/>
              </a:ext>
            </a:extLst>
          </p:cNvPr>
          <p:cNvSpPr txBox="1"/>
          <p:nvPr/>
        </p:nvSpPr>
        <p:spPr>
          <a:xfrm>
            <a:off x="6416842" y="577516"/>
            <a:ext cx="123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Beta Chain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02261-7F67-64AE-D648-A2C6FD191A21}"/>
              </a:ext>
            </a:extLst>
          </p:cNvPr>
          <p:cNvSpPr txBox="1"/>
          <p:nvPr/>
        </p:nvSpPr>
        <p:spPr>
          <a:xfrm>
            <a:off x="7773423" y="577516"/>
            <a:ext cx="151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Alpha Chain</a:t>
            </a:r>
          </a:p>
        </p:txBody>
      </p:sp>
    </p:spTree>
    <p:extLst>
      <p:ext uri="{BB962C8B-B14F-4D97-AF65-F5344CB8AC3E}">
        <p14:creationId xmlns:p14="http://schemas.microsoft.com/office/powerpoint/2010/main" val="355811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EEA46-68A1-B4C1-CAA3-218BF1AD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7" y="473241"/>
            <a:ext cx="8324384" cy="5751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0DE18-9D45-B189-AE9F-8E5E2862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53453"/>
            <a:ext cx="1391652" cy="1391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B7D80-5349-BE36-291E-74CBD9A7A49B}"/>
              </a:ext>
            </a:extLst>
          </p:cNvPr>
          <p:cNvSpPr txBox="1"/>
          <p:nvPr/>
        </p:nvSpPr>
        <p:spPr>
          <a:xfrm>
            <a:off x="8858972" y="1945105"/>
            <a:ext cx="30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Don’t Freak out….</a:t>
            </a:r>
          </a:p>
        </p:txBody>
      </p:sp>
    </p:spTree>
    <p:extLst>
      <p:ext uri="{BB962C8B-B14F-4D97-AF65-F5344CB8AC3E}">
        <p14:creationId xmlns:p14="http://schemas.microsoft.com/office/powerpoint/2010/main" val="288827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EB7D80-5349-BE36-291E-74CBD9A7A49B}"/>
              </a:ext>
            </a:extLst>
          </p:cNvPr>
          <p:cNvSpPr txBox="1"/>
          <p:nvPr/>
        </p:nvSpPr>
        <p:spPr>
          <a:xfrm>
            <a:off x="7761692" y="399769"/>
            <a:ext cx="3970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 stole this from a great set of lecture notes from UCSF professor Art Weiss who is one of the people who described how T cells work – you can find a link to those notes in the outline!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10F625-32AB-17C3-365A-3067D79A0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7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5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465B-A7DD-B1B6-34B6-B43EEE05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4723"/>
          </a:xfrm>
        </p:spPr>
        <p:txBody>
          <a:bodyPr>
            <a:normAutofit/>
          </a:bodyPr>
          <a:lstStyle/>
          <a:p>
            <a:pPr algn="ctr"/>
            <a:r>
              <a:rPr lang="en-SE" sz="3800" b="1" dirty="0"/>
              <a:t>What are the basic components of a TCR?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C9EEA4-492B-3FDC-8371-D7D32F530249}"/>
              </a:ext>
            </a:extLst>
          </p:cNvPr>
          <p:cNvSpPr/>
          <p:nvPr/>
        </p:nvSpPr>
        <p:spPr>
          <a:xfrm>
            <a:off x="1469136" y="2322576"/>
            <a:ext cx="3688080" cy="5212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V-Region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8E197C-E609-2C94-1B5F-8D4CAA531E03}"/>
              </a:ext>
            </a:extLst>
          </p:cNvPr>
          <p:cNvSpPr/>
          <p:nvPr/>
        </p:nvSpPr>
        <p:spPr>
          <a:xfrm>
            <a:off x="5324856" y="2322576"/>
            <a:ext cx="1889760" cy="5212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J-Region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C49778-B95E-C7BF-0C43-B155522ABD92}"/>
              </a:ext>
            </a:extLst>
          </p:cNvPr>
          <p:cNvSpPr/>
          <p:nvPr/>
        </p:nvSpPr>
        <p:spPr>
          <a:xfrm>
            <a:off x="7470648" y="2322576"/>
            <a:ext cx="4453128" cy="52120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Constant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F2294-39C0-ADCF-E031-C8FADA50A56F}"/>
              </a:ext>
            </a:extLst>
          </p:cNvPr>
          <p:cNvSpPr txBox="1"/>
          <p:nvPr/>
        </p:nvSpPr>
        <p:spPr>
          <a:xfrm>
            <a:off x="4646676" y="1584698"/>
            <a:ext cx="3246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000" u="sng" dirty="0"/>
              <a:t>Alpha Chain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4478C-9AB1-4EAA-0651-CE5D40AD0491}"/>
              </a:ext>
            </a:extLst>
          </p:cNvPr>
          <p:cNvSpPr txBox="1"/>
          <p:nvPr/>
        </p:nvSpPr>
        <p:spPr>
          <a:xfrm>
            <a:off x="4646676" y="3542514"/>
            <a:ext cx="3246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000" u="sng" dirty="0"/>
              <a:t>Beta Chain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DA66D2-E6D8-CE3C-9823-C191CDA4143E}"/>
              </a:ext>
            </a:extLst>
          </p:cNvPr>
          <p:cNvSpPr/>
          <p:nvPr/>
        </p:nvSpPr>
        <p:spPr>
          <a:xfrm>
            <a:off x="609600" y="4752094"/>
            <a:ext cx="3688080" cy="52120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V-Region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182558-5E2E-E193-187C-59C49A2C18D9}"/>
              </a:ext>
            </a:extLst>
          </p:cNvPr>
          <p:cNvSpPr/>
          <p:nvPr/>
        </p:nvSpPr>
        <p:spPr>
          <a:xfrm>
            <a:off x="5324856" y="4752094"/>
            <a:ext cx="1889760" cy="5212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J-Region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5A5D02-C930-602D-5135-0691B8B6E191}"/>
              </a:ext>
            </a:extLst>
          </p:cNvPr>
          <p:cNvSpPr/>
          <p:nvPr/>
        </p:nvSpPr>
        <p:spPr>
          <a:xfrm>
            <a:off x="7470648" y="4752094"/>
            <a:ext cx="4453128" cy="52120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Constant Region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7859BC-1A23-A99A-D53F-70EB82FA3238}"/>
              </a:ext>
            </a:extLst>
          </p:cNvPr>
          <p:cNvSpPr/>
          <p:nvPr/>
        </p:nvSpPr>
        <p:spPr>
          <a:xfrm>
            <a:off x="4501896" y="4752094"/>
            <a:ext cx="618744" cy="5212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109BDD-58F1-EC2C-075A-673A8489CD00}"/>
              </a:ext>
            </a:extLst>
          </p:cNvPr>
          <p:cNvCxnSpPr>
            <a:cxnSpLocks/>
          </p:cNvCxnSpPr>
          <p:nvPr/>
        </p:nvCxnSpPr>
        <p:spPr>
          <a:xfrm flipV="1">
            <a:off x="5224272" y="2980944"/>
            <a:ext cx="0" cy="384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09FAB-2C5F-7716-82A6-E377B61BA4CF}"/>
              </a:ext>
            </a:extLst>
          </p:cNvPr>
          <p:cNvCxnSpPr>
            <a:cxnSpLocks/>
          </p:cNvCxnSpPr>
          <p:nvPr/>
        </p:nvCxnSpPr>
        <p:spPr>
          <a:xfrm flipV="1">
            <a:off x="4343400" y="5382768"/>
            <a:ext cx="0" cy="384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CCC158-8D66-1FC3-DBEF-34071527BF4D}"/>
              </a:ext>
            </a:extLst>
          </p:cNvPr>
          <p:cNvCxnSpPr>
            <a:cxnSpLocks/>
          </p:cNvCxnSpPr>
          <p:nvPr/>
        </p:nvCxnSpPr>
        <p:spPr>
          <a:xfrm flipV="1">
            <a:off x="5224272" y="5382768"/>
            <a:ext cx="0" cy="384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D428C6-937B-D993-D1C6-D3B894DC01F2}"/>
              </a:ext>
            </a:extLst>
          </p:cNvPr>
          <p:cNvSpPr txBox="1"/>
          <p:nvPr/>
        </p:nvSpPr>
        <p:spPr>
          <a:xfrm>
            <a:off x="265176" y="6135624"/>
            <a:ext cx="1057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RAG1 and RAG2 join random segments together and TdT inserts random nucleotides in the joined regions!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B307E0-952D-6B95-3F26-A0C043F0D0EF}"/>
              </a:ext>
            </a:extLst>
          </p:cNvPr>
          <p:cNvCxnSpPr>
            <a:cxnSpLocks/>
          </p:cNvCxnSpPr>
          <p:nvPr/>
        </p:nvCxnSpPr>
        <p:spPr>
          <a:xfrm flipV="1">
            <a:off x="7333488" y="2980944"/>
            <a:ext cx="0" cy="384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F1B1BE-D33C-FEE1-6174-6D3A1C42A8E3}"/>
              </a:ext>
            </a:extLst>
          </p:cNvPr>
          <p:cNvCxnSpPr>
            <a:cxnSpLocks/>
          </p:cNvCxnSpPr>
          <p:nvPr/>
        </p:nvCxnSpPr>
        <p:spPr>
          <a:xfrm flipV="1">
            <a:off x="7330440" y="5382768"/>
            <a:ext cx="0" cy="384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E0696B-F254-D239-57CC-BD069D4AA751}"/>
              </a:ext>
            </a:extLst>
          </p:cNvPr>
          <p:cNvSpPr txBox="1"/>
          <p:nvPr/>
        </p:nvSpPr>
        <p:spPr>
          <a:xfrm>
            <a:off x="7470648" y="3020913"/>
            <a:ext cx="321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</a:t>
            </a:r>
            <a:r>
              <a:rPr lang="en-SE" b="1" dirty="0">
                <a:solidFill>
                  <a:srgbClr val="C00000"/>
                </a:solidFill>
              </a:rPr>
              <a:t>ost-transcriptional splicing!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5F5DD9-CD30-523D-FD70-EC29A37E4119}"/>
              </a:ext>
            </a:extLst>
          </p:cNvPr>
          <p:cNvSpPr txBox="1"/>
          <p:nvPr/>
        </p:nvSpPr>
        <p:spPr>
          <a:xfrm>
            <a:off x="7470648" y="5397222"/>
            <a:ext cx="321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</a:t>
            </a:r>
            <a:r>
              <a:rPr lang="en-SE" b="1" dirty="0">
                <a:solidFill>
                  <a:srgbClr val="C00000"/>
                </a:solidFill>
              </a:rPr>
              <a:t>ost-transcriptional splicing!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82A9C9-1299-743F-E801-6862767DF467}"/>
              </a:ext>
            </a:extLst>
          </p:cNvPr>
          <p:cNvSpPr txBox="1"/>
          <p:nvPr/>
        </p:nvSpPr>
        <p:spPr>
          <a:xfrm>
            <a:off x="2625856" y="3038856"/>
            <a:ext cx="248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accent1">
                    <a:lumMod val="75000"/>
                  </a:schemeClr>
                </a:solidFill>
              </a:rPr>
              <a:t>Genetic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sv-SE" b="1" dirty="0" err="1">
                <a:solidFill>
                  <a:schemeClr val="accent1">
                    <a:lumMod val="75000"/>
                  </a:schemeClr>
                </a:solidFill>
              </a:rPr>
              <a:t>recombination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en-S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ED092-075E-84D0-2332-A8DFE259C456}"/>
              </a:ext>
            </a:extLst>
          </p:cNvPr>
          <p:cNvSpPr txBox="1"/>
          <p:nvPr/>
        </p:nvSpPr>
        <p:spPr>
          <a:xfrm>
            <a:off x="1840994" y="5433453"/>
            <a:ext cx="255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accent1">
                    <a:lumMod val="75000"/>
                  </a:schemeClr>
                </a:solidFill>
              </a:rPr>
              <a:t>Genetic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sv-SE" b="1" dirty="0" err="1">
                <a:solidFill>
                  <a:schemeClr val="accent1">
                    <a:lumMod val="75000"/>
                  </a:schemeClr>
                </a:solidFill>
              </a:rPr>
              <a:t>recombination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en-SE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6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6062E-827A-BFE3-463F-6579C1AF6646}"/>
              </a:ext>
            </a:extLst>
          </p:cNvPr>
          <p:cNvSpPr txBox="1"/>
          <p:nvPr/>
        </p:nvSpPr>
        <p:spPr>
          <a:xfrm>
            <a:off x="1172138" y="169060"/>
            <a:ext cx="984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/>
              <a:t>What are the key things to know about the TCR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5AF74-27D0-A8B9-7F03-47060BC0F678}"/>
              </a:ext>
            </a:extLst>
          </p:cNvPr>
          <p:cNvGrpSpPr/>
          <p:nvPr/>
        </p:nvGrpSpPr>
        <p:grpSpPr>
          <a:xfrm rot="5400000">
            <a:off x="4260" y="2493015"/>
            <a:ext cx="4716919" cy="2810227"/>
            <a:chOff x="1243998" y="1976810"/>
            <a:chExt cx="6410158" cy="3850608"/>
          </a:xfrm>
        </p:grpSpPr>
        <p:pic>
          <p:nvPicPr>
            <p:cNvPr id="5" name="Picture 4" descr="A blue circle with a purple center&#10;&#10;Description automatically generated">
              <a:extLst>
                <a:ext uri="{FF2B5EF4-FFF2-40B4-BE49-F238E27FC236}">
                  <a16:creationId xmlns:a16="http://schemas.microsoft.com/office/drawing/2014/main" id="{640661D7-8403-AF66-4215-7957E8C4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998" y="2879557"/>
              <a:ext cx="2180992" cy="2087521"/>
            </a:xfrm>
            <a:prstGeom prst="rect">
              <a:avLst/>
            </a:prstGeom>
          </p:spPr>
        </p:pic>
        <p:pic>
          <p:nvPicPr>
            <p:cNvPr id="6" name="Picture 5" descr="A green and black sign&#10;&#10;Description automatically generated">
              <a:extLst>
                <a:ext uri="{FF2B5EF4-FFF2-40B4-BE49-F238E27FC236}">
                  <a16:creationId xmlns:a16="http://schemas.microsoft.com/office/drawing/2014/main" id="{903B3201-1241-E1FA-36B3-CEF71FE58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492818" y="3552855"/>
              <a:ext cx="406783" cy="740926"/>
            </a:xfrm>
            <a:prstGeom prst="rect">
              <a:avLst/>
            </a:prstGeom>
          </p:spPr>
        </p:pic>
        <p:pic>
          <p:nvPicPr>
            <p:cNvPr id="8" name="Picture 7" descr="A drawing of a cell&#10;&#10;Description automatically generated">
              <a:extLst>
                <a:ext uri="{FF2B5EF4-FFF2-40B4-BE49-F238E27FC236}">
                  <a16:creationId xmlns:a16="http://schemas.microsoft.com/office/drawing/2014/main" id="{CA7F0A7C-C247-A8E2-A3AB-ADF60E9A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935111" y="2108372"/>
              <a:ext cx="3850608" cy="35874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D99489-7E36-5404-3588-5C34BA2F37B9}"/>
              </a:ext>
            </a:extLst>
          </p:cNvPr>
          <p:cNvSpPr txBox="1"/>
          <p:nvPr/>
        </p:nvSpPr>
        <p:spPr>
          <a:xfrm>
            <a:off x="4159826" y="1672759"/>
            <a:ext cx="6112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T cells must be able to respond to specific antigens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81864-8ED1-3F7E-E642-AE6FD153D319}"/>
              </a:ext>
            </a:extLst>
          </p:cNvPr>
          <p:cNvSpPr txBox="1"/>
          <p:nvPr/>
        </p:nvSpPr>
        <p:spPr>
          <a:xfrm>
            <a:off x="4159826" y="2944022"/>
            <a:ext cx="6112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AND – they must be ‘tolerant’ of any antigens that are not dangerous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94D00-1409-7D57-F9FC-8DF3372403EB}"/>
              </a:ext>
            </a:extLst>
          </p:cNvPr>
          <p:cNvSpPr txBox="1"/>
          <p:nvPr/>
        </p:nvSpPr>
        <p:spPr>
          <a:xfrm>
            <a:off x="4159826" y="4339685"/>
            <a:ext cx="7074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So we have to build a system from scratch that recognizes ALL foreign dangerous proteins while ignorning normal/healthy proteins</a:t>
            </a:r>
          </a:p>
        </p:txBody>
      </p:sp>
    </p:spTree>
    <p:extLst>
      <p:ext uri="{BB962C8B-B14F-4D97-AF65-F5344CB8AC3E}">
        <p14:creationId xmlns:p14="http://schemas.microsoft.com/office/powerpoint/2010/main" val="231550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7464</TotalTime>
  <Words>1407</Words>
  <Application>Microsoft Macintosh PowerPoint</Application>
  <PresentationFormat>Widescreen</PresentationFormat>
  <Paragraphs>184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Everything You Need to Know About T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basic components of a TCR?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Talk about Treg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Migration of T cells – Sphingosine Gradients Regulate Recirculation of Lymphocytes</vt:lpstr>
      <vt:lpstr>Chemokines Specify Positions of Immune Cells in Tissues</vt:lpstr>
      <vt:lpstr>The Migration of T cells</vt:lpstr>
      <vt:lpstr>PowerPoint Presentation</vt:lpstr>
      <vt:lpstr>PowerPoint Presentation</vt:lpstr>
      <vt:lpstr>Let’s Put it All Together…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Mold</dc:creator>
  <cp:lastModifiedBy>Jeff Mold</cp:lastModifiedBy>
  <cp:revision>23</cp:revision>
  <dcterms:created xsi:type="dcterms:W3CDTF">2023-10-03T06:40:26Z</dcterms:created>
  <dcterms:modified xsi:type="dcterms:W3CDTF">2023-10-08T11:05:22Z</dcterms:modified>
</cp:coreProperties>
</file>